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66" r:id="rId2"/>
    <p:sldId id="327" r:id="rId3"/>
    <p:sldId id="319" r:id="rId4"/>
    <p:sldId id="320" r:id="rId5"/>
    <p:sldId id="273" r:id="rId6"/>
    <p:sldId id="265" r:id="rId7"/>
    <p:sldId id="310" r:id="rId8"/>
    <p:sldId id="308" r:id="rId9"/>
    <p:sldId id="309" r:id="rId10"/>
    <p:sldId id="307" r:id="rId11"/>
    <p:sldId id="311" r:id="rId12"/>
    <p:sldId id="269" r:id="rId13"/>
    <p:sldId id="264" r:id="rId14"/>
    <p:sldId id="263" r:id="rId15"/>
    <p:sldId id="317" r:id="rId16"/>
    <p:sldId id="268" r:id="rId17"/>
    <p:sldId id="267" r:id="rId18"/>
    <p:sldId id="257" r:id="rId19"/>
    <p:sldId id="258" r:id="rId20"/>
    <p:sldId id="260" r:id="rId21"/>
    <p:sldId id="259" r:id="rId22"/>
    <p:sldId id="261" r:id="rId23"/>
    <p:sldId id="325" r:id="rId24"/>
    <p:sldId id="326" r:id="rId25"/>
    <p:sldId id="302" r:id="rId26"/>
    <p:sldId id="274" r:id="rId27"/>
    <p:sldId id="287" r:id="rId28"/>
    <p:sldId id="288" r:id="rId29"/>
    <p:sldId id="289" r:id="rId30"/>
    <p:sldId id="290" r:id="rId31"/>
    <p:sldId id="305" r:id="rId32"/>
    <p:sldId id="291" r:id="rId33"/>
    <p:sldId id="292" r:id="rId34"/>
    <p:sldId id="293" r:id="rId35"/>
    <p:sldId id="306" r:id="rId36"/>
    <p:sldId id="304" r:id="rId37"/>
    <p:sldId id="294" r:id="rId38"/>
    <p:sldId id="295" r:id="rId39"/>
    <p:sldId id="296" r:id="rId40"/>
    <p:sldId id="297" r:id="rId41"/>
    <p:sldId id="275" r:id="rId42"/>
    <p:sldId id="276" r:id="rId43"/>
    <p:sldId id="298" r:id="rId44"/>
    <p:sldId id="299" r:id="rId45"/>
    <p:sldId id="300" r:id="rId46"/>
    <p:sldId id="301" r:id="rId47"/>
    <p:sldId id="312" r:id="rId48"/>
    <p:sldId id="318" r:id="rId49"/>
    <p:sldId id="324" r:id="rId50"/>
    <p:sldId id="323" r:id="rId51"/>
    <p:sldId id="322" r:id="rId52"/>
    <p:sldId id="314" r:id="rId53"/>
    <p:sldId id="315" r:id="rId54"/>
    <p:sldId id="316" r:id="rId55"/>
    <p:sldId id="31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1E8"/>
    <a:srgbClr val="2482FF"/>
    <a:srgbClr val="181717"/>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37"/>
    <p:restoredTop sz="75599"/>
  </p:normalViewPr>
  <p:slideViewPr>
    <p:cSldViewPr snapToGrid="0" snapToObjects="1">
      <p:cViewPr>
        <p:scale>
          <a:sx n="114" d="100"/>
          <a:sy n="114" d="100"/>
        </p:scale>
        <p:origin x="144" y="-13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C9854-636F-BD44-AEF8-46178584C843}" type="datetimeFigureOut">
              <a:rPr lang="en-US" smtClean="0"/>
              <a:t>2/5/17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37D4B-3AB1-1D45-B781-DBE4241E14C8}" type="slidenum">
              <a:rPr lang="en-US" smtClean="0"/>
              <a:t>‹#›</a:t>
            </a:fld>
            <a:endParaRPr lang="en-US" dirty="0"/>
          </a:p>
        </p:txBody>
      </p:sp>
    </p:spTree>
    <p:extLst>
      <p:ext uri="{BB962C8B-B14F-4D97-AF65-F5344CB8AC3E}">
        <p14:creationId xmlns:p14="http://schemas.microsoft.com/office/powerpoint/2010/main" val="2068242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version control? When you working on a project you might say different versions with multiple duplicate folders or documents without a system of documenting your changes things can get out of hand and work can be lost or overwritten</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5</a:t>
            </a:fld>
            <a:endParaRPr lang="en-US" dirty="0"/>
          </a:p>
        </p:txBody>
      </p:sp>
    </p:spTree>
    <p:extLst>
      <p:ext uri="{BB962C8B-B14F-4D97-AF65-F5344CB8AC3E}">
        <p14:creationId xmlns:p14="http://schemas.microsoft.com/office/powerpoint/2010/main" val="14665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 Rochkind</a:t>
            </a:r>
            <a:r>
              <a:rPr lang="en-US" baseline="0" dirty="0" smtClean="0"/>
              <a:t> </a:t>
            </a:r>
            <a:r>
              <a:rPr lang="en-GB" baseline="0" dirty="0" smtClean="0"/>
              <a:t>develops source code control system (SCCS) in 1971 and publishes a paper on his work in 1975. What is outlined in the abstract is exactly what defines version control over 40 years later. So version control is not exactly the new kid on the block</a:t>
            </a:r>
            <a:endParaRPr lang="en-US" dirty="0" smtClean="0"/>
          </a:p>
        </p:txBody>
      </p:sp>
      <p:sp>
        <p:nvSpPr>
          <p:cNvPr id="4" name="Slide Number Placeholder 3"/>
          <p:cNvSpPr>
            <a:spLocks noGrp="1"/>
          </p:cNvSpPr>
          <p:nvPr>
            <p:ph type="sldNum" sz="quarter" idx="10"/>
          </p:nvPr>
        </p:nvSpPr>
        <p:spPr/>
        <p:txBody>
          <a:bodyPr/>
          <a:lstStyle/>
          <a:p>
            <a:fld id="{21537D4B-3AB1-1D45-B781-DBE4241E14C8}" type="slidenum">
              <a:rPr lang="en-US" smtClean="0"/>
              <a:t>14</a:t>
            </a:fld>
            <a:endParaRPr lang="en-US" dirty="0"/>
          </a:p>
        </p:txBody>
      </p:sp>
    </p:spTree>
    <p:extLst>
      <p:ext uri="{BB962C8B-B14F-4D97-AF65-F5344CB8AC3E}">
        <p14:creationId xmlns:p14="http://schemas.microsoft.com/office/powerpoint/2010/main" val="2069117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Based on UNIX,</a:t>
            </a:r>
            <a:r>
              <a:rPr lang="en-GB" baseline="0" dirty="0" smtClean="0"/>
              <a:t> Linix appears in 1991</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16</a:t>
            </a:fld>
            <a:endParaRPr lang="en-US" dirty="0"/>
          </a:p>
        </p:txBody>
      </p:sp>
    </p:spTree>
    <p:extLst>
      <p:ext uri="{BB962C8B-B14F-4D97-AF65-F5344CB8AC3E}">
        <p14:creationId xmlns:p14="http://schemas.microsoft.com/office/powerpoint/2010/main" val="123687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LINUX development team uses the</a:t>
            </a:r>
            <a:r>
              <a:rPr lang="en-GB" baseline="0" dirty="0" smtClean="0"/>
              <a:t> then the Source version contro: </a:t>
            </a:r>
            <a:r>
              <a:rPr lang="en-GB" dirty="0" smtClean="0"/>
              <a:t>bit keeper</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17</a:t>
            </a:fld>
            <a:endParaRPr lang="en-US" dirty="0"/>
          </a:p>
        </p:txBody>
      </p:sp>
    </p:spTree>
    <p:extLst>
      <p:ext uri="{BB962C8B-B14F-4D97-AF65-F5344CB8AC3E}">
        <p14:creationId xmlns:p14="http://schemas.microsoft.com/office/powerpoint/2010/main" val="1385888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developed by Larry McVoy</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18</a:t>
            </a:fld>
            <a:endParaRPr lang="en-US" dirty="0"/>
          </a:p>
        </p:txBody>
      </p:sp>
    </p:spTree>
    <p:extLst>
      <p:ext uri="{BB962C8B-B14F-4D97-AF65-F5344CB8AC3E}">
        <p14:creationId xmlns:p14="http://schemas.microsoft.com/office/powerpoint/2010/main" val="1019140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Bit keeper is still around today although it's no longer open source and enterprise only</a:t>
            </a:r>
            <a:endParaRPr lang="en-US" dirty="0" smtClean="0"/>
          </a:p>
          <a:p>
            <a:endParaRPr lang="en-US" dirty="0" smtClean="0"/>
          </a:p>
          <a:p>
            <a:r>
              <a:rPr lang="en-US" dirty="0" smtClean="0"/>
              <a:t>http://www.bitkeeper.com/</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19</a:t>
            </a:fld>
            <a:endParaRPr lang="en-US" dirty="0"/>
          </a:p>
        </p:txBody>
      </p:sp>
    </p:spTree>
    <p:extLst>
      <p:ext uri="{BB962C8B-B14F-4D97-AF65-F5344CB8AC3E}">
        <p14:creationId xmlns:p14="http://schemas.microsoft.com/office/powerpoint/2010/main" val="1777017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Not quite Open Source - http://static.lwn.net/1999/features/BitKeeper.php3</a:t>
            </a:r>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20</a:t>
            </a:fld>
            <a:endParaRPr lang="en-US" dirty="0"/>
          </a:p>
        </p:txBody>
      </p:sp>
    </p:spTree>
    <p:extLst>
      <p:ext uri="{BB962C8B-B14F-4D97-AF65-F5344CB8AC3E}">
        <p14:creationId xmlns:p14="http://schemas.microsoft.com/office/powerpoint/2010/main" val="49837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34</a:t>
            </a:fld>
            <a:endParaRPr lang="en-US" dirty="0"/>
          </a:p>
        </p:txBody>
      </p:sp>
    </p:spTree>
    <p:extLst>
      <p:ext uri="{BB962C8B-B14F-4D97-AF65-F5344CB8AC3E}">
        <p14:creationId xmlns:p14="http://schemas.microsoft.com/office/powerpoint/2010/main" val="28134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Again people may use cloud storage for saving their work and controlling different versions this is good that certain types of projects but if you’re working collaboratively or on complicated projects you will run into issues and also you still do not have any way of organising or recording changes or be able to see an overall map of your project</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6</a:t>
            </a:fld>
            <a:endParaRPr lang="en-US" dirty="0"/>
          </a:p>
        </p:txBody>
      </p:sp>
    </p:spTree>
    <p:extLst>
      <p:ext uri="{BB962C8B-B14F-4D97-AF65-F5344CB8AC3E}">
        <p14:creationId xmlns:p14="http://schemas.microsoft.com/office/powerpoint/2010/main" val="112648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jobs in a professional coding, Scripting and development environments Will require a knowledge Version control – and git is a popular version control which employers require this skill for their employees.</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7</a:t>
            </a:fld>
            <a:endParaRPr lang="en-US" dirty="0"/>
          </a:p>
        </p:txBody>
      </p:sp>
    </p:spTree>
    <p:extLst>
      <p:ext uri="{BB962C8B-B14F-4D97-AF65-F5344CB8AC3E}">
        <p14:creationId xmlns:p14="http://schemas.microsoft.com/office/powerpoint/2010/main" val="86761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All jobs in a professional coding, Scripting and development environments Will require a knowledge Version control – and git is a popular version control which employers require this skill for their employees.</a:t>
            </a:r>
            <a:endParaRPr lang="en-US" dirty="0" smtClean="0"/>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8</a:t>
            </a:fld>
            <a:endParaRPr lang="en-US" dirty="0"/>
          </a:p>
        </p:txBody>
      </p:sp>
    </p:spTree>
    <p:extLst>
      <p:ext uri="{BB962C8B-B14F-4D97-AF65-F5344CB8AC3E}">
        <p14:creationId xmlns:p14="http://schemas.microsoft.com/office/powerpoint/2010/main" val="87481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All jobs in a professional coding, Scripting and development environments Will require a knowledge Version control – and git is a popular version control which employers require this skill for their employees.</a:t>
            </a:r>
            <a:endParaRPr lang="en-US" dirty="0" smtClean="0"/>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9</a:t>
            </a:fld>
            <a:endParaRPr lang="en-US" dirty="0"/>
          </a:p>
        </p:txBody>
      </p:sp>
    </p:spTree>
    <p:extLst>
      <p:ext uri="{BB962C8B-B14F-4D97-AF65-F5344CB8AC3E}">
        <p14:creationId xmlns:p14="http://schemas.microsoft.com/office/powerpoint/2010/main" val="1312220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All jobs in a professional coding, Scripting and development environments Will require a knowledge Version control – and git is a popular version control which employers require this skill for their employees.</a:t>
            </a:r>
            <a:endParaRPr lang="en-US" dirty="0" smtClean="0"/>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10</a:t>
            </a:fld>
            <a:endParaRPr lang="en-US" dirty="0"/>
          </a:p>
        </p:txBody>
      </p:sp>
    </p:spTree>
    <p:extLst>
      <p:ext uri="{BB962C8B-B14F-4D97-AF65-F5344CB8AC3E}">
        <p14:creationId xmlns:p14="http://schemas.microsoft.com/office/powerpoint/2010/main" val="1974674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so many technologies and and methods in front-end web design</a:t>
            </a:r>
            <a:r>
              <a:rPr lang="en-GB" baseline="0" dirty="0" smtClean="0"/>
              <a:t> and development environments that it is very hard to keep up-to-date, also how long will these technologies be around, and do you need to invest time learning them, only to find they are redundant in a short space of time.</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11</a:t>
            </a:fld>
            <a:endParaRPr lang="en-US" dirty="0"/>
          </a:p>
        </p:txBody>
      </p:sp>
    </p:spTree>
    <p:extLst>
      <p:ext uri="{BB962C8B-B14F-4D97-AF65-F5344CB8AC3E}">
        <p14:creationId xmlns:p14="http://schemas.microsoft.com/office/powerpoint/2010/main" val="78555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need to go back to 1969 with the development of the UNIX Computer system and the beginning of modern computing.</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12</a:t>
            </a:fld>
            <a:endParaRPr lang="en-US" dirty="0"/>
          </a:p>
        </p:txBody>
      </p:sp>
    </p:spTree>
    <p:extLst>
      <p:ext uri="{BB962C8B-B14F-4D97-AF65-F5344CB8AC3E}">
        <p14:creationId xmlns:p14="http://schemas.microsoft.com/office/powerpoint/2010/main" val="30498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Okay let's no-fault to 1972 to find out the origins of version control in computing</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13</a:t>
            </a:fld>
            <a:endParaRPr lang="en-US" dirty="0"/>
          </a:p>
        </p:txBody>
      </p:sp>
    </p:spTree>
    <p:extLst>
      <p:ext uri="{BB962C8B-B14F-4D97-AF65-F5344CB8AC3E}">
        <p14:creationId xmlns:p14="http://schemas.microsoft.com/office/powerpoint/2010/main" val="32083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622059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070597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918305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42939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45354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62A4FD12-F072-0840-818A-D4BEB9BAF955}" type="datetimeFigureOut">
              <a:rPr lang="en-US" smtClean="0"/>
              <a:t>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0140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62A4FD12-F072-0840-818A-D4BEB9BAF955}" type="datetimeFigureOut">
              <a:rPr lang="en-US" smtClean="0"/>
              <a:t>2/5/17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843614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62A4FD12-F072-0840-818A-D4BEB9BAF955}" type="datetimeFigureOut">
              <a:rPr lang="en-US" smtClean="0"/>
              <a:t>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30472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4FD12-F072-0840-818A-D4BEB9BAF955}" type="datetimeFigureOut">
              <a:rPr lang="en-US" smtClean="0"/>
              <a:t>2/5/17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684713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2A4FD12-F072-0840-818A-D4BEB9BAF955}" type="datetimeFigureOut">
              <a:rPr lang="en-US" smtClean="0"/>
              <a:t>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5782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2A4FD12-F072-0840-818A-D4BEB9BAF955}" type="datetimeFigureOut">
              <a:rPr lang="en-US" smtClean="0"/>
              <a:t>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8417055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4FD12-F072-0840-818A-D4BEB9BAF955}" type="datetimeFigureOut">
              <a:rPr lang="en-US" smtClean="0"/>
              <a:t>2/5/17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69BCF0-0B3B-E643-AD05-4959C110DFCF}" type="slidenum">
              <a:rPr lang="en-US" smtClean="0"/>
              <a:t>‹#›</a:t>
            </a:fld>
            <a:endParaRPr lang="en-US" dirty="0"/>
          </a:p>
        </p:txBody>
      </p:sp>
    </p:spTree>
    <p:extLst>
      <p:ext uri="{BB962C8B-B14F-4D97-AF65-F5344CB8AC3E}">
        <p14:creationId xmlns:p14="http://schemas.microsoft.com/office/powerpoint/2010/main" val="1019343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hyperlink" Target="http://www.computer.org/csdl/trans/ts/1975/04/06312866-abs.html" TargetMode="External"/><Relationship Id="rId4" Type="http://schemas.openxmlformats.org/officeDocument/2006/relationships/hyperlink" Target="NULL" TargetMode="External"/><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git-scm.com/download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scm.com/downloads" TargetMode="Externa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uardian/frontend" TargetMode="Externa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hyperlink" Target="https://github.com/alphagov/govuk_frontend_toolki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hyperlink" Target="https://government.github.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hyperlink" Target="https://www.git-tower.com/learn/git/ebook/command-line/remote-repositories/introdu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s://www.git-tower.com/learn/git/ebook/command-line/remote-repositories/introductio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hyperlink" Target="https://www.git-tower.com/learn/git/ebook/command-line/remote-repositories/introduc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git-tower.com/learn/git/ebook/command-line/basics/why-use-version-control#start" TargetMode="External"/><Relationship Id="rId4" Type="http://schemas.openxmlformats.org/officeDocument/2006/relationships/hyperlink" Target="http://www.git-tower.com/blog/git-cheat-sheet/" TargetMode="External"/><Relationship Id="rId5" Type="http://schemas.openxmlformats.org/officeDocument/2006/relationships/hyperlink" Target="https://git-scm.com/book/en/v2" TargetMode="External"/><Relationship Id="rId6" Type="http://schemas.openxmlformats.org/officeDocument/2006/relationships/hyperlink" Target="https://www.atlassian.com/git/tutorials/setting-up-a-repository" TargetMode="External"/><Relationship Id="rId7" Type="http://schemas.openxmlformats.org/officeDocument/2006/relationships/hyperlink" Target="https://education.github.com/guide" TargetMode="External"/><Relationship Id="rId8" Type="http://schemas.openxmlformats.org/officeDocument/2006/relationships/hyperlink" Target="https://www.youtube.com/playlist?list=PL-C4a9Qw2_Y73x40s23R8u8RZoUHt9IyL" TargetMode="External"/><Relationship Id="rId1" Type="http://schemas.openxmlformats.org/officeDocument/2006/relationships/slideLayout" Target="../slideLayouts/slideLayout2.xml"/><Relationship Id="rId2" Type="http://schemas.openxmlformats.org/officeDocument/2006/relationships/hyperlink" Target="http://rypress.com/tutorials/git/the-basic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8456" b="19983"/>
          <a:stretch/>
        </p:blipFill>
        <p:spPr>
          <a:xfrm>
            <a:off x="0" y="-54864"/>
            <a:ext cx="12192000" cy="6912864"/>
          </a:xfrm>
          <a:prstGeom prst="rect">
            <a:avLst/>
          </a:prstGeom>
        </p:spPr>
      </p:pic>
      <p:sp>
        <p:nvSpPr>
          <p:cNvPr id="7" name="Rectangle 6"/>
          <p:cNvSpPr/>
          <p:nvPr/>
        </p:nvSpPr>
        <p:spPr>
          <a:xfrm>
            <a:off x="0" y="2108339"/>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771633" y="2108339"/>
            <a:ext cx="8595366"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Version Control</a:t>
            </a:r>
            <a:endParaRPr lang="en-US" sz="96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3028746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Rectangle 1"/>
          <p:cNvSpPr/>
          <p:nvPr/>
        </p:nvSpPr>
        <p:spPr>
          <a:xfrm>
            <a:off x="1444486" y="662179"/>
            <a:ext cx="7601623" cy="707886"/>
          </a:xfrm>
          <a:prstGeom prst="rect">
            <a:avLst/>
          </a:prstGeom>
        </p:spPr>
        <p:txBody>
          <a:bodyPr wrap="square">
            <a:spAutoFit/>
          </a:bodyPr>
          <a:lstStyle/>
          <a:p>
            <a:r>
              <a:rPr lang="en-US" sz="4000" b="1" dirty="0">
                <a:solidFill>
                  <a:srgbClr val="000000"/>
                </a:solidFill>
                <a:latin typeface="Trebuchet MS" charset="0"/>
                <a:ea typeface="Trebuchet MS" charset="0"/>
                <a:cs typeface="Trebuchet MS" charset="0"/>
              </a:rPr>
              <a:t>Ruby on Rails Developer </a:t>
            </a:r>
            <a:endParaRPr lang="en-US" sz="4000" dirty="0">
              <a:latin typeface="Trebuchet MS" charset="0"/>
              <a:ea typeface="Trebuchet MS" charset="0"/>
              <a:cs typeface="Trebuchet MS" charset="0"/>
            </a:endParaRPr>
          </a:p>
        </p:txBody>
      </p:sp>
      <p:sp>
        <p:nvSpPr>
          <p:cNvPr id="3" name="Rectangle 2"/>
          <p:cNvSpPr/>
          <p:nvPr/>
        </p:nvSpPr>
        <p:spPr>
          <a:xfrm>
            <a:off x="1444486" y="2674490"/>
            <a:ext cx="9385903" cy="3416320"/>
          </a:xfrm>
          <a:prstGeom prst="rect">
            <a:avLst/>
          </a:prstGeom>
        </p:spPr>
        <p:txBody>
          <a:bodyPr wrap="none">
            <a:spAutoFit/>
          </a:bodyPr>
          <a:lstStyle/>
          <a:p>
            <a:pPr algn="ctr"/>
            <a:r>
              <a:rPr lang="en-US" sz="7200" dirty="0" smtClean="0">
                <a:solidFill>
                  <a:schemeClr val="bg1"/>
                </a:solidFill>
                <a:latin typeface="Trebuchet MS" charset="0"/>
                <a:ea typeface="Trebuchet MS" charset="0"/>
                <a:cs typeface="Trebuchet MS" charset="0"/>
              </a:rPr>
              <a:t>“</a:t>
            </a:r>
            <a:r>
              <a:rPr lang="en-US" sz="7200" b="1" u="sng" dirty="0" smtClean="0">
                <a:solidFill>
                  <a:schemeClr val="bg1"/>
                </a:solidFill>
                <a:latin typeface="Trebuchet MS" charset="0"/>
                <a:ea typeface="Trebuchet MS" charset="0"/>
                <a:cs typeface="Trebuchet MS" charset="0"/>
              </a:rPr>
              <a:t>Github</a:t>
            </a:r>
            <a:r>
              <a:rPr lang="en-US" sz="7200" dirty="0" smtClean="0">
                <a:solidFill>
                  <a:schemeClr val="bg1"/>
                </a:solidFill>
                <a:latin typeface="Trebuchet MS" charset="0"/>
                <a:ea typeface="Trebuchet MS" charset="0"/>
                <a:cs typeface="Trebuchet MS" charset="0"/>
              </a:rPr>
              <a:t> </a:t>
            </a:r>
            <a:r>
              <a:rPr lang="en-US" sz="7200" dirty="0">
                <a:solidFill>
                  <a:schemeClr val="bg1"/>
                </a:solidFill>
                <a:latin typeface="Trebuchet MS" charset="0"/>
                <a:ea typeface="Trebuchet MS" charset="0"/>
                <a:cs typeface="Trebuchet MS" charset="0"/>
              </a:rPr>
              <a:t>and </a:t>
            </a:r>
            <a:r>
              <a:rPr lang="en-US" sz="7200" b="1" u="sng" dirty="0">
                <a:solidFill>
                  <a:schemeClr val="bg1"/>
                </a:solidFill>
                <a:latin typeface="Trebuchet MS" charset="0"/>
                <a:ea typeface="Trebuchet MS" charset="0"/>
                <a:cs typeface="Trebuchet MS" charset="0"/>
              </a:rPr>
              <a:t>Git</a:t>
            </a:r>
            <a:r>
              <a:rPr lang="en-US" sz="7200" b="1" dirty="0">
                <a:solidFill>
                  <a:schemeClr val="bg1"/>
                </a:solidFill>
                <a:latin typeface="Trebuchet MS" charset="0"/>
                <a:ea typeface="Trebuchet MS" charset="0"/>
                <a:cs typeface="Trebuchet MS" charset="0"/>
              </a:rPr>
              <a:t> </a:t>
            </a:r>
            <a:r>
              <a:rPr lang="en-US" sz="7200" dirty="0" smtClean="0">
                <a:solidFill>
                  <a:schemeClr val="bg1"/>
                </a:solidFill>
                <a:latin typeface="Trebuchet MS" charset="0"/>
                <a:ea typeface="Trebuchet MS" charset="0"/>
                <a:cs typeface="Trebuchet MS" charset="0"/>
              </a:rPr>
              <a:t/>
            </a:r>
            <a:br>
              <a:rPr lang="en-US" sz="7200" dirty="0" smtClean="0">
                <a:solidFill>
                  <a:schemeClr val="bg1"/>
                </a:solidFill>
                <a:latin typeface="Trebuchet MS" charset="0"/>
                <a:ea typeface="Trebuchet MS" charset="0"/>
                <a:cs typeface="Trebuchet MS" charset="0"/>
              </a:rPr>
            </a:br>
            <a:r>
              <a:rPr lang="en-US" sz="7200" dirty="0" smtClean="0">
                <a:solidFill>
                  <a:schemeClr val="bg1"/>
                </a:solidFill>
                <a:latin typeface="Trebuchet MS" charset="0"/>
                <a:ea typeface="Trebuchet MS" charset="0"/>
                <a:cs typeface="Trebuchet MS" charset="0"/>
              </a:rPr>
              <a:t>will </a:t>
            </a:r>
            <a:r>
              <a:rPr lang="en-US" sz="7200" dirty="0">
                <a:solidFill>
                  <a:schemeClr val="bg1"/>
                </a:solidFill>
                <a:latin typeface="Trebuchet MS" charset="0"/>
                <a:ea typeface="Trebuchet MS" charset="0"/>
                <a:cs typeface="Trebuchet MS" charset="0"/>
              </a:rPr>
              <a:t>be second nature </a:t>
            </a:r>
            <a:r>
              <a:rPr lang="en-US" sz="7200" dirty="0" smtClean="0">
                <a:solidFill>
                  <a:schemeClr val="bg1"/>
                </a:solidFill>
                <a:latin typeface="Trebuchet MS" charset="0"/>
                <a:ea typeface="Trebuchet MS" charset="0"/>
                <a:cs typeface="Trebuchet MS" charset="0"/>
              </a:rPr>
              <a:t/>
            </a:r>
            <a:br>
              <a:rPr lang="en-US" sz="7200" dirty="0" smtClean="0">
                <a:solidFill>
                  <a:schemeClr val="bg1"/>
                </a:solidFill>
                <a:latin typeface="Trebuchet MS" charset="0"/>
                <a:ea typeface="Trebuchet MS" charset="0"/>
                <a:cs typeface="Trebuchet MS" charset="0"/>
              </a:rPr>
            </a:br>
            <a:r>
              <a:rPr lang="en-US" sz="7200" dirty="0" smtClean="0">
                <a:solidFill>
                  <a:schemeClr val="bg1"/>
                </a:solidFill>
                <a:latin typeface="Trebuchet MS" charset="0"/>
                <a:ea typeface="Trebuchet MS" charset="0"/>
                <a:cs typeface="Trebuchet MS" charset="0"/>
              </a:rPr>
              <a:t>to you”</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779667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0"/>
            <a:ext cx="5715000" cy="6858000"/>
          </a:xfrm>
          <a:prstGeom prst="rect">
            <a:avLst/>
          </a:prstGeom>
          <a:ln w="38100">
            <a:solidFill>
              <a:schemeClr val="bg1"/>
            </a:solidFill>
          </a:ln>
        </p:spPr>
      </p:pic>
      <p:sp>
        <p:nvSpPr>
          <p:cNvPr id="6" name="TextBox 5"/>
          <p:cNvSpPr txBox="1"/>
          <p:nvPr/>
        </p:nvSpPr>
        <p:spPr>
          <a:xfrm>
            <a:off x="1331843" y="4331233"/>
            <a:ext cx="9528313" cy="1569660"/>
          </a:xfrm>
          <a:prstGeom prst="rect">
            <a:avLst/>
          </a:prstGeom>
          <a:solidFill>
            <a:srgbClr val="181717">
              <a:alpha val="58039"/>
            </a:srgbClr>
          </a:solidFill>
        </p:spPr>
        <p:txBody>
          <a:bodyPr wrap="square" rtlCol="0">
            <a:spAutoFit/>
          </a:bodyPr>
          <a:lstStyle/>
          <a:p>
            <a:pPr algn="ctr"/>
            <a:r>
              <a:rPr lang="en-US" sz="4800" dirty="0" smtClean="0">
                <a:solidFill>
                  <a:schemeClr val="bg1"/>
                </a:solidFill>
                <a:latin typeface="Trebuchet MS" charset="0"/>
                <a:ea typeface="Trebuchet MS" charset="0"/>
                <a:cs typeface="Trebuchet MS" charset="0"/>
              </a:rPr>
              <a:t>My response to: </a:t>
            </a:r>
            <a:r>
              <a:rPr lang="en-US" sz="4800" b="1" i="1" dirty="0" smtClean="0">
                <a:solidFill>
                  <a:schemeClr val="bg1"/>
                </a:solidFill>
                <a:latin typeface="Trebuchet MS" charset="0"/>
                <a:ea typeface="Trebuchet MS" charset="0"/>
                <a:cs typeface="Trebuchet MS" charset="0"/>
              </a:rPr>
              <a:t>“I am old school, </a:t>
            </a:r>
            <a:r>
              <a:rPr lang="en-US" sz="4800" b="1" i="1" dirty="0" err="1" smtClean="0">
                <a:solidFill>
                  <a:schemeClr val="bg1"/>
                </a:solidFill>
                <a:latin typeface="Trebuchet MS" charset="0"/>
                <a:ea typeface="Trebuchet MS" charset="0"/>
                <a:cs typeface="Trebuchet MS" charset="0"/>
              </a:rPr>
              <a:t>Git</a:t>
            </a:r>
            <a:r>
              <a:rPr lang="en-US" sz="4800" b="1" i="1" dirty="0" smtClean="0">
                <a:solidFill>
                  <a:schemeClr val="bg1"/>
                </a:solidFill>
                <a:latin typeface="Trebuchet MS" charset="0"/>
                <a:ea typeface="Trebuchet MS" charset="0"/>
                <a:cs typeface="Trebuchet MS" charset="0"/>
              </a:rPr>
              <a:t> &amp; GitHub are fads” </a:t>
            </a:r>
            <a:endParaRPr lang="en-US" sz="4800" b="1" i="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8626027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447" b="19047"/>
          <a:stretch/>
        </p:blipFill>
        <p:spPr>
          <a:xfrm>
            <a:off x="0" y="-24384"/>
            <a:ext cx="12192000" cy="6882384"/>
          </a:xfrm>
          <a:prstGeom prst="rect">
            <a:avLst/>
          </a:prstGeom>
        </p:spPr>
      </p:pic>
      <p:sp>
        <p:nvSpPr>
          <p:cNvPr id="3" name="Rectangle 2"/>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524000" y="4180690"/>
            <a:ext cx="10083800" cy="1323439"/>
          </a:xfrm>
          <a:prstGeom prst="rect">
            <a:avLst/>
          </a:prstGeom>
        </p:spPr>
        <p:txBody>
          <a:bodyPr wrap="square">
            <a:spAutoFit/>
          </a:bodyPr>
          <a:lstStyle/>
          <a:p>
            <a:pPr algn="r"/>
            <a:r>
              <a:rPr lang="en-US" sz="8000" b="0" i="0" dirty="0" smtClean="0">
                <a:solidFill>
                  <a:schemeClr val="bg1"/>
                </a:solidFill>
                <a:effectLst/>
                <a:latin typeface="Trebuchet MS" charset="0"/>
                <a:ea typeface="Trebuchet MS" charset="0"/>
                <a:cs typeface="Trebuchet MS" charset="0"/>
              </a:rPr>
              <a:t>UNIX 1969</a:t>
            </a:r>
            <a:endParaRPr lang="en-US" sz="80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17481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874" b="13626"/>
          <a:stretch/>
        </p:blipFill>
        <p:spPr>
          <a:xfrm>
            <a:off x="0" y="-18288"/>
            <a:ext cx="12192000" cy="6876288"/>
          </a:xfrm>
          <a:prstGeom prst="rect">
            <a:avLst/>
          </a:prstGeom>
        </p:spPr>
      </p:pic>
      <p:sp>
        <p:nvSpPr>
          <p:cNvPr id="5" name="Rectangle 4"/>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195562" y="4108704"/>
            <a:ext cx="2768707"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1972</a:t>
            </a:r>
            <a:endParaRPr lang="en-US" sz="96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43346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p:cNvSpPr/>
          <p:nvPr/>
        </p:nvSpPr>
        <p:spPr>
          <a:xfrm>
            <a:off x="3864864" y="750106"/>
            <a:ext cx="7383753" cy="584775"/>
          </a:xfrm>
          <a:prstGeom prst="rect">
            <a:avLst/>
          </a:prstGeom>
        </p:spPr>
        <p:txBody>
          <a:bodyPr wrap="none">
            <a:spAutoFit/>
          </a:bodyPr>
          <a:lstStyle/>
          <a:p>
            <a:r>
              <a:rPr lang="en-US" sz="3200" b="1" i="0" dirty="0" smtClean="0">
                <a:solidFill>
                  <a:srgbClr val="252525"/>
                </a:solidFill>
                <a:effectLst/>
                <a:latin typeface="Arial" charset="0"/>
              </a:rPr>
              <a:t>Source Code Control System</a:t>
            </a:r>
            <a:r>
              <a:rPr lang="en-US" sz="3200" b="0" i="0" dirty="0" smtClean="0">
                <a:solidFill>
                  <a:srgbClr val="252525"/>
                </a:solidFill>
                <a:effectLst/>
                <a:latin typeface="Arial" charset="0"/>
              </a:rPr>
              <a:t> (</a:t>
            </a:r>
            <a:r>
              <a:rPr lang="en-US" sz="3200" b="1" i="0" dirty="0" smtClean="0">
                <a:solidFill>
                  <a:srgbClr val="252525"/>
                </a:solidFill>
                <a:effectLst/>
                <a:latin typeface="Arial" charset="0"/>
              </a:rPr>
              <a:t>SCCS</a:t>
            </a:r>
            <a:r>
              <a:rPr lang="en-US" sz="3200" b="0" i="0" dirty="0" smtClean="0">
                <a:solidFill>
                  <a:srgbClr val="252525"/>
                </a:solidFill>
                <a:effectLst/>
                <a:latin typeface="Arial" charset="0"/>
              </a:rPr>
              <a:t>)</a:t>
            </a:r>
            <a:endParaRPr lang="en-US" sz="3200" dirty="0"/>
          </a:p>
        </p:txBody>
      </p:sp>
      <p:sp>
        <p:nvSpPr>
          <p:cNvPr id="5" name="Rectangle 4"/>
          <p:cNvSpPr/>
          <p:nvPr/>
        </p:nvSpPr>
        <p:spPr>
          <a:xfrm>
            <a:off x="865632" y="3991832"/>
            <a:ext cx="10863072" cy="2585323"/>
          </a:xfrm>
          <a:prstGeom prst="rect">
            <a:avLst/>
          </a:prstGeom>
        </p:spPr>
        <p:txBody>
          <a:bodyPr wrap="square">
            <a:spAutoFit/>
          </a:bodyPr>
          <a:lstStyle/>
          <a:p>
            <a:r>
              <a:rPr lang="en-US" b="1" i="0" dirty="0" smtClean="0">
                <a:solidFill>
                  <a:srgbClr val="333333"/>
                </a:solidFill>
                <a:effectLst/>
                <a:latin typeface="arial" charset="0"/>
              </a:rPr>
              <a:t>ABSTRACT</a:t>
            </a:r>
          </a:p>
          <a:p>
            <a:r>
              <a:rPr lang="en-US" b="0" i="0" dirty="0" smtClean="0">
                <a:solidFill>
                  <a:srgbClr val="333333"/>
                </a:solidFill>
                <a:effectLst/>
                <a:latin typeface="arial" charset="0"/>
              </a:rPr>
              <a:t>The Source Code Control System (SCCS) is a software tool designed to help programming projects control changes to source code. It provides facilities for storing, updating, and retrieving all versions of modules, for controlling updating privileges, for identifying load modules by version number, and for recording who made each software change, when and where it was made, and why. This paper discusses the SCCS approach to source code control, shows how it is used and explains how it is implemented.</a:t>
            </a:r>
          </a:p>
          <a:p>
            <a:r>
              <a:rPr lang="en-US" dirty="0" smtClean="0"/>
              <a:t/>
            </a:r>
            <a:br>
              <a:rPr lang="en-US" dirty="0" smtClean="0"/>
            </a:br>
            <a:endParaRPr lang="en-US" dirty="0"/>
          </a:p>
        </p:txBody>
      </p:sp>
      <p:sp>
        <p:nvSpPr>
          <p:cNvPr id="6" name="Rectangle 5"/>
          <p:cNvSpPr/>
          <p:nvPr/>
        </p:nvSpPr>
        <p:spPr>
          <a:xfrm>
            <a:off x="3864864" y="1694438"/>
            <a:ext cx="7790688" cy="1200329"/>
          </a:xfrm>
          <a:prstGeom prst="rect">
            <a:avLst/>
          </a:prstGeom>
        </p:spPr>
        <p:txBody>
          <a:bodyPr wrap="square">
            <a:spAutoFit/>
          </a:bodyPr>
          <a:lstStyle/>
          <a:p>
            <a:r>
              <a:rPr lang="en-US" b="1" i="0" u="none" strike="noStrike" dirty="0" smtClean="0">
                <a:solidFill>
                  <a:srgbClr val="0A6BA7"/>
                </a:solidFill>
                <a:effectLst/>
                <a:latin typeface="arial" charset="0"/>
                <a:hlinkClick r:id="rId3"/>
              </a:rPr>
              <a:t>The source code control system</a:t>
            </a:r>
          </a:p>
          <a:p>
            <a:r>
              <a:rPr lang="en-US" b="0" i="0" dirty="0" smtClean="0">
                <a:solidFill>
                  <a:srgbClr val="333333"/>
                </a:solidFill>
                <a:effectLst/>
                <a:latin typeface="arial" charset="0"/>
              </a:rPr>
              <a:t>Issue No.04 - Dec. (1975 vol.1)</a:t>
            </a:r>
          </a:p>
          <a:p>
            <a:r>
              <a:rPr lang="en-US" b="0" i="0" dirty="0" smtClean="0">
                <a:solidFill>
                  <a:srgbClr val="333333"/>
                </a:solidFill>
                <a:effectLst/>
                <a:latin typeface="arial" charset="0"/>
              </a:rPr>
              <a:t>pp: 364-370</a:t>
            </a:r>
          </a:p>
          <a:p>
            <a:r>
              <a:rPr lang="en-US" b="0" i="0" u="none" strike="noStrike" dirty="0" smtClean="0">
                <a:solidFill>
                  <a:srgbClr val="0A6BA7"/>
                </a:solidFill>
                <a:effectLst/>
                <a:latin typeface="arial" charset="0"/>
                <a:hlinkClick r:id="rId4" invalidUrl="http://www.computer.org/web/search?cs_search_action=advancedsearch&amp;searchOperation=exact&amp;search-options=dl&amp;searchText=Marc J.+Rochkind"/>
              </a:rPr>
              <a:t>Marc J. Rochkind</a:t>
            </a:r>
            <a:r>
              <a:rPr lang="en-US" b="0" i="0" dirty="0" smtClean="0">
                <a:solidFill>
                  <a:srgbClr val="333333"/>
                </a:solidFill>
                <a:effectLst/>
                <a:latin typeface="arial" charset="0"/>
              </a:rPr>
              <a:t> , Bell Laboratories, Murray Hill, N. J. 07974</a:t>
            </a:r>
            <a:endParaRPr lang="en-US" b="0" i="0" dirty="0">
              <a:solidFill>
                <a:srgbClr val="333333"/>
              </a:solidFill>
              <a:effectLst/>
              <a:latin typeface="arial" charset="0"/>
            </a:endParaRPr>
          </a:p>
        </p:txBody>
      </p:sp>
      <p:sp>
        <p:nvSpPr>
          <p:cNvPr id="7" name="Rectangle 6"/>
          <p:cNvSpPr/>
          <p:nvPr/>
        </p:nvSpPr>
        <p:spPr>
          <a:xfrm>
            <a:off x="5401054" y="6211669"/>
            <a:ext cx="6669025" cy="646331"/>
          </a:xfrm>
          <a:prstGeom prst="rect">
            <a:avLst/>
          </a:prstGeom>
        </p:spPr>
        <p:txBody>
          <a:bodyPr wrap="square">
            <a:spAutoFit/>
          </a:bodyPr>
          <a:lstStyle/>
          <a:p>
            <a:r>
              <a:rPr lang="en-US" dirty="0" smtClean="0">
                <a:hlinkClick r:id="rId3"/>
              </a:rPr>
              <a:t>http://www.computer.org/csdl/trans/ts/1975/04/06312866-abs.html</a:t>
            </a:r>
            <a:endParaRPr lang="en-US" dirty="0" smtClean="0"/>
          </a:p>
          <a:p>
            <a:endParaRPr lang="en-US"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817" t="3174" b="2664"/>
          <a:stretch/>
        </p:blipFill>
        <p:spPr>
          <a:xfrm>
            <a:off x="999744" y="461296"/>
            <a:ext cx="2626360" cy="3257264"/>
          </a:xfrm>
          <a:prstGeom prst="rect">
            <a:avLst/>
          </a:prstGeom>
        </p:spPr>
      </p:pic>
    </p:spTree>
    <p:extLst>
      <p:ext uri="{BB962C8B-B14F-4D97-AF65-F5344CB8AC3E}">
        <p14:creationId xmlns:p14="http://schemas.microsoft.com/office/powerpoint/2010/main" val="325946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p:cNvSpPr/>
          <p:nvPr/>
        </p:nvSpPr>
        <p:spPr>
          <a:xfrm>
            <a:off x="765270" y="212035"/>
            <a:ext cx="10863072" cy="6740307"/>
          </a:xfrm>
          <a:prstGeom prst="rect">
            <a:avLst/>
          </a:prstGeom>
        </p:spPr>
        <p:txBody>
          <a:bodyPr wrap="square">
            <a:spAutoFit/>
          </a:bodyPr>
          <a:lstStyle/>
          <a:p>
            <a:pPr>
              <a:lnSpc>
                <a:spcPct val="150000"/>
              </a:lnSpc>
            </a:pPr>
            <a:r>
              <a:rPr lang="en-US" sz="3000" b="0" i="0" dirty="0" smtClean="0">
                <a:solidFill>
                  <a:srgbClr val="333333"/>
                </a:solidFill>
                <a:effectLst/>
                <a:latin typeface="arial" charset="0"/>
              </a:rPr>
              <a:t>The Source Code Control System (SCCS) is a software tool designed to help programming projects control changes to source code. </a:t>
            </a:r>
          </a:p>
          <a:p>
            <a:pPr>
              <a:lnSpc>
                <a:spcPct val="150000"/>
              </a:lnSpc>
            </a:pPr>
            <a:endParaRPr lang="en-US" sz="3000" b="0" i="0" dirty="0" smtClean="0">
              <a:solidFill>
                <a:srgbClr val="333333"/>
              </a:solidFill>
              <a:effectLst/>
              <a:latin typeface="arial" charset="0"/>
            </a:endParaRPr>
          </a:p>
          <a:p>
            <a:pPr>
              <a:lnSpc>
                <a:spcPct val="150000"/>
              </a:lnSpc>
            </a:pPr>
            <a:r>
              <a:rPr lang="en-US" sz="3000" b="0" i="0" dirty="0" smtClean="0">
                <a:solidFill>
                  <a:srgbClr val="333333"/>
                </a:solidFill>
                <a:effectLst/>
                <a:latin typeface="arial" charset="0"/>
              </a:rPr>
              <a:t>It provides facilities for storing, updating, and retrieving all versions of modules, for controlling updating privileges, for identifying load modules by version number, and for recording who made each software change, when and where it was made, and why. </a:t>
            </a:r>
            <a:r>
              <a:rPr lang="en-US" dirty="0" smtClean="0"/>
              <a:t/>
            </a:r>
            <a:br>
              <a:rPr lang="en-US" dirty="0" smtClean="0"/>
            </a:br>
            <a:endParaRPr lang="en-US" dirty="0"/>
          </a:p>
        </p:txBody>
      </p:sp>
    </p:spTree>
    <p:extLst>
      <p:ext uri="{BB962C8B-B14F-4D97-AF65-F5344CB8AC3E}">
        <p14:creationId xmlns:p14="http://schemas.microsoft.com/office/powerpoint/2010/main" val="641665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132" y="0"/>
            <a:ext cx="9776226" cy="4839716"/>
          </a:xfrm>
          <a:prstGeom prst="rect">
            <a:avLst/>
          </a:prstGeom>
        </p:spPr>
      </p:pic>
      <p:sp>
        <p:nvSpPr>
          <p:cNvPr id="4" name="Rectangle 3"/>
          <p:cNvSpPr/>
          <p:nvPr/>
        </p:nvSpPr>
        <p:spPr>
          <a:xfrm>
            <a:off x="0" y="4800600"/>
            <a:ext cx="12192000" cy="2057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9195562" y="4974336"/>
            <a:ext cx="2768707"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1991</a:t>
            </a:r>
            <a:endParaRPr lang="en-US" sz="96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513787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a:off x="0" y="4800600"/>
            <a:ext cx="12192000" cy="2057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195562" y="4974336"/>
            <a:ext cx="2768707"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1998</a:t>
            </a:r>
            <a:endParaRPr lang="en-US" sz="9600" dirty="0">
              <a:solidFill>
                <a:schemeClr val="bg1"/>
              </a:solidFill>
              <a:latin typeface="Trebuchet MS" charset="0"/>
              <a:ea typeface="Trebuchet MS" charset="0"/>
              <a:cs typeface="Trebuchet MS"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687" y="1522984"/>
            <a:ext cx="9359419" cy="2366264"/>
          </a:xfrm>
          <a:prstGeom prst="rect">
            <a:avLst/>
          </a:prstGeom>
        </p:spPr>
      </p:pic>
    </p:spTree>
    <p:extLst>
      <p:ext uri="{BB962C8B-B14F-4D97-AF65-F5344CB8AC3E}">
        <p14:creationId xmlns:p14="http://schemas.microsoft.com/office/powerpoint/2010/main" val="2153582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877" t="8132" r="209" b="16783"/>
          <a:stretch/>
        </p:blipFill>
        <p:spPr>
          <a:xfrm>
            <a:off x="0" y="-15498"/>
            <a:ext cx="12228164" cy="686574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7" t="8132" r="209" b="16783"/>
          <a:stretch/>
        </p:blipFill>
        <p:spPr>
          <a:xfrm>
            <a:off x="0" y="-15498"/>
            <a:ext cx="12228164" cy="6865748"/>
          </a:xfrm>
          <a:prstGeom prst="rect">
            <a:avLst/>
          </a:prstGeom>
        </p:spPr>
      </p:pic>
      <p:sp>
        <p:nvSpPr>
          <p:cNvPr id="10" name="Rectangle 9"/>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819334" y="4334580"/>
            <a:ext cx="4314451" cy="1015663"/>
          </a:xfrm>
          <a:prstGeom prst="rect">
            <a:avLst/>
          </a:prstGeom>
        </p:spPr>
        <p:txBody>
          <a:bodyPr wrap="none">
            <a:spAutoFit/>
          </a:bodyPr>
          <a:lstStyle/>
          <a:p>
            <a:r>
              <a:rPr lang="en-US" sz="6000" b="0" i="0" dirty="0" smtClean="0">
                <a:solidFill>
                  <a:schemeClr val="bg1"/>
                </a:solidFill>
                <a:effectLst/>
                <a:latin typeface="Trebuchet MS" charset="0"/>
                <a:ea typeface="Trebuchet MS" charset="0"/>
                <a:cs typeface="Trebuchet MS" charset="0"/>
              </a:rPr>
              <a:t>Larry McVoy</a:t>
            </a:r>
            <a:endParaRPr lang="en-US" sz="60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3771325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831"/>
          <a:stretch/>
        </p:blipFill>
        <p:spPr>
          <a:xfrm>
            <a:off x="-1" y="0"/>
            <a:ext cx="12265153" cy="6858000"/>
          </a:xfrm>
          <a:prstGeom prst="rect">
            <a:avLst/>
          </a:prstGeom>
        </p:spPr>
      </p:pic>
    </p:spTree>
    <p:extLst>
      <p:ext uri="{BB962C8B-B14F-4D97-AF65-F5344CB8AC3E}">
        <p14:creationId xmlns:p14="http://schemas.microsoft.com/office/powerpoint/2010/main" val="1326101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Joe Appleton (Your Lecturer)</a:t>
            </a:r>
          </a:p>
          <a:p>
            <a:r>
              <a:rPr lang="en-US" dirty="0" smtClean="0"/>
              <a:t>10 Years commercial software experience </a:t>
            </a:r>
          </a:p>
          <a:p>
            <a:r>
              <a:rPr lang="en-US" dirty="0" smtClean="0"/>
              <a:t>Currently lecturing at Southampton </a:t>
            </a:r>
            <a:r>
              <a:rPr lang="en-US" dirty="0" err="1"/>
              <a:t>S</a:t>
            </a:r>
            <a:r>
              <a:rPr lang="en-US" dirty="0" err="1" smtClean="0"/>
              <a:t>olent</a:t>
            </a:r>
            <a:r>
              <a:rPr lang="en-US" dirty="0" smtClean="0"/>
              <a:t> University</a:t>
            </a:r>
          </a:p>
          <a:p>
            <a:pPr marL="0" indent="0">
              <a:buNone/>
            </a:pPr>
            <a:endParaRPr lang="en-US" dirty="0"/>
          </a:p>
        </p:txBody>
      </p:sp>
    </p:spTree>
    <p:extLst>
      <p:ext uri="{BB962C8B-B14F-4D97-AF65-F5344CB8AC3E}">
        <p14:creationId xmlns:p14="http://schemas.microsoft.com/office/powerpoint/2010/main" val="106104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577" b="15850"/>
          <a:stretch/>
        </p:blipFill>
        <p:spPr>
          <a:xfrm>
            <a:off x="0" y="-85344"/>
            <a:ext cx="12228164" cy="7022592"/>
          </a:xfrm>
          <a:prstGeom prst="rect">
            <a:avLst/>
          </a:prstGeom>
        </p:spPr>
      </p:pic>
    </p:spTree>
    <p:extLst>
      <p:ext uri="{BB962C8B-B14F-4D97-AF65-F5344CB8AC3E}">
        <p14:creationId xmlns:p14="http://schemas.microsoft.com/office/powerpoint/2010/main" val="484580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225961" cy="6858000"/>
          </a:xfrm>
          <a:prstGeom prst="rect">
            <a:avLst/>
          </a:prstGeom>
        </p:spPr>
      </p:pic>
      <p:sp>
        <p:nvSpPr>
          <p:cNvPr id="4" name="Rectangle 3"/>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9334" y="4334580"/>
            <a:ext cx="4975786" cy="1015663"/>
          </a:xfrm>
          <a:prstGeom prst="rect">
            <a:avLst/>
          </a:prstGeom>
        </p:spPr>
        <p:txBody>
          <a:bodyPr wrap="none">
            <a:spAutoFit/>
          </a:bodyPr>
          <a:lstStyle/>
          <a:p>
            <a:r>
              <a:rPr lang="en-US" sz="6000" b="0" i="0" dirty="0" smtClean="0">
                <a:solidFill>
                  <a:schemeClr val="bg1"/>
                </a:solidFill>
                <a:effectLst/>
                <a:latin typeface="Trebuchet MS" charset="0"/>
                <a:ea typeface="Trebuchet MS" charset="0"/>
                <a:cs typeface="Trebuchet MS" charset="0"/>
              </a:rPr>
              <a:t>Linus Torvalds</a:t>
            </a:r>
            <a:endParaRPr lang="en-US" sz="60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275320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418592"/>
            <a:ext cx="11557000" cy="4826000"/>
          </a:xfrm>
          <a:prstGeom prst="rect">
            <a:avLst/>
          </a:prstGeom>
        </p:spPr>
      </p:pic>
      <p:sp>
        <p:nvSpPr>
          <p:cNvPr id="3" name="TextBox 2"/>
          <p:cNvSpPr txBox="1"/>
          <p:nvPr/>
        </p:nvSpPr>
        <p:spPr>
          <a:xfrm>
            <a:off x="9195562" y="4974336"/>
            <a:ext cx="2768707" cy="1569660"/>
          </a:xfrm>
          <a:prstGeom prst="rect">
            <a:avLst/>
          </a:prstGeom>
          <a:noFill/>
        </p:spPr>
        <p:txBody>
          <a:bodyPr wrap="none" rtlCol="0">
            <a:spAutoFit/>
          </a:bodyPr>
          <a:lstStyle/>
          <a:p>
            <a:r>
              <a:rPr lang="en-US" sz="9600" dirty="0" smtClean="0">
                <a:latin typeface="Trebuchet MS" charset="0"/>
                <a:ea typeface="Trebuchet MS" charset="0"/>
                <a:cs typeface="Trebuchet MS" charset="0"/>
              </a:rPr>
              <a:t>2005</a:t>
            </a:r>
            <a:endParaRPr lang="en-US" sz="9600" dirty="0">
              <a:latin typeface="Trebuchet MS" charset="0"/>
              <a:ea typeface="Trebuchet MS" charset="0"/>
              <a:cs typeface="Trebuchet MS" charset="0"/>
            </a:endParaRPr>
          </a:p>
        </p:txBody>
      </p:sp>
    </p:spTree>
    <p:extLst>
      <p:ext uri="{BB962C8B-B14F-4D97-AF65-F5344CB8AC3E}">
        <p14:creationId xmlns:p14="http://schemas.microsoft.com/office/powerpoint/2010/main" val="21470261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F1E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0"/>
            <a:ext cx="8692025" cy="6858000"/>
          </a:xfrm>
          <a:prstGeom prst="rect">
            <a:avLst/>
          </a:prstGeom>
        </p:spPr>
      </p:pic>
      <p:sp>
        <p:nvSpPr>
          <p:cNvPr id="5" name="Rectangle 4"/>
          <p:cNvSpPr/>
          <p:nvPr/>
        </p:nvSpPr>
        <p:spPr>
          <a:xfrm>
            <a:off x="8577689" y="6488668"/>
            <a:ext cx="3207609" cy="369332"/>
          </a:xfrm>
          <a:prstGeom prst="rect">
            <a:avLst/>
          </a:prstGeom>
        </p:spPr>
        <p:txBody>
          <a:bodyPr wrap="none">
            <a:spAutoFit/>
          </a:bodyPr>
          <a:lstStyle/>
          <a:p>
            <a:r>
              <a:rPr lang="en-US" dirty="0">
                <a:hlinkClick r:id="rId3"/>
              </a:rPr>
              <a:t>https://</a:t>
            </a:r>
            <a:r>
              <a:rPr lang="en-US" dirty="0" smtClean="0">
                <a:hlinkClick r:id="rId3"/>
              </a:rPr>
              <a:t>git-scm.com/downloads</a:t>
            </a:r>
            <a:r>
              <a:rPr lang="en-US" dirty="0" smtClean="0"/>
              <a:t> </a:t>
            </a:r>
            <a:endParaRPr lang="en-US" dirty="0"/>
          </a:p>
        </p:txBody>
      </p:sp>
    </p:spTree>
    <p:extLst>
      <p:ext uri="{BB962C8B-B14F-4D97-AF65-F5344CB8AC3E}">
        <p14:creationId xmlns:p14="http://schemas.microsoft.com/office/powerpoint/2010/main" val="1268072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189994"/>
            <a:ext cx="12192000" cy="1325563"/>
          </a:xfrm>
        </p:spPr>
        <p:txBody>
          <a:bodyPr>
            <a:normAutofit fontScale="90000"/>
          </a:bodyPr>
          <a:lstStyle/>
          <a:p>
            <a:pPr algn="ctr"/>
            <a:r>
              <a:rPr lang="en-US" sz="8000" dirty="0">
                <a:hlinkClick r:id="rId2"/>
              </a:rPr>
              <a:t>https://git-scm.com/downloads</a:t>
            </a:r>
            <a:r>
              <a:rPr lang="en-US" sz="8000" dirty="0"/>
              <a:t> </a:t>
            </a:r>
            <a:r>
              <a:rPr lang="en-US" dirty="0"/>
              <a:t/>
            </a:r>
            <a:br>
              <a:rPr lang="en-US"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17" y="786582"/>
            <a:ext cx="6652012" cy="2777763"/>
          </a:xfrm>
          <a:prstGeom prst="rect">
            <a:avLst/>
          </a:prstGeom>
        </p:spPr>
      </p:pic>
    </p:spTree>
    <p:extLst>
      <p:ext uri="{BB962C8B-B14F-4D97-AF65-F5344CB8AC3E}">
        <p14:creationId xmlns:p14="http://schemas.microsoft.com/office/powerpoint/2010/main" val="491122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64546" cy="6858000"/>
          </a:xfrm>
          <a:prstGeom prst="rect">
            <a:avLst/>
          </a:prstGeom>
        </p:spPr>
      </p:pic>
    </p:spTree>
    <p:extLst>
      <p:ext uri="{BB962C8B-B14F-4D97-AF65-F5344CB8AC3E}">
        <p14:creationId xmlns:p14="http://schemas.microsoft.com/office/powerpoint/2010/main" val="421733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Oval 2"/>
          <p:cNvSpPr/>
          <p:nvPr/>
        </p:nvSpPr>
        <p:spPr>
          <a:xfrm>
            <a:off x="9551637"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0" y="5425440"/>
            <a:ext cx="12192000"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a:t>
            </a:r>
            <a:r>
              <a:rPr lang="en-US" sz="7200" dirty="0" err="1" smtClean="0">
                <a:latin typeface="Trebuchet MS" charset="0"/>
                <a:ea typeface="Trebuchet MS" charset="0"/>
                <a:cs typeface="Trebuchet MS" charset="0"/>
              </a:rPr>
              <a:t>branch:initial</a:t>
            </a:r>
            <a:r>
              <a:rPr lang="en-US" sz="7200" dirty="0" smtClean="0">
                <a:latin typeface="Trebuchet MS" charset="0"/>
                <a:ea typeface="Trebuchet MS" charset="0"/>
                <a:cs typeface="Trebuchet MS" charset="0"/>
              </a:rPr>
              <a:t>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p:nvPr/>
        </p:nvCxnSpPr>
        <p:spPr>
          <a:xfrm>
            <a:off x="10283157"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50178"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9" name="TextBox 8"/>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218264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Oval 10"/>
          <p:cNvSpPr/>
          <p:nvPr/>
        </p:nvSpPr>
        <p:spPr>
          <a:xfrm>
            <a:off x="709933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67408" y="5425440"/>
            <a:ext cx="11224591"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branch:2nd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7830850"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97871"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9" name="TextBox 8"/>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13239787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Oval 8"/>
          <p:cNvSpPr/>
          <p:nvPr/>
        </p:nvSpPr>
        <p:spPr>
          <a:xfrm>
            <a:off x="471846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166191" y="5425440"/>
            <a:ext cx="1102580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branch:3rd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5449980"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17001"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15" name="TextBox 14"/>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14608821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Oval 14"/>
          <p:cNvSpPr/>
          <p:nvPr/>
        </p:nvSpPr>
        <p:spPr>
          <a:xfrm>
            <a:off x="2266153"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166191" y="5425440"/>
            <a:ext cx="1102580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branch:4th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2997673"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64694"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17" name="TextBox 16"/>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328797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US" dirty="0"/>
          </a:p>
        </p:txBody>
      </p:sp>
      <p:sp>
        <p:nvSpPr>
          <p:cNvPr id="3" name="Content Placeholder 2"/>
          <p:cNvSpPr>
            <a:spLocks noGrp="1"/>
          </p:cNvSpPr>
          <p:nvPr>
            <p:ph idx="1"/>
          </p:nvPr>
        </p:nvSpPr>
        <p:spPr>
          <a:xfrm>
            <a:off x="602165" y="1825625"/>
            <a:ext cx="11173523" cy="4351338"/>
          </a:xfrm>
        </p:spPr>
        <p:txBody>
          <a:bodyPr/>
          <a:lstStyle/>
          <a:p>
            <a:r>
              <a:rPr lang="en-GB" dirty="0" smtClean="0"/>
              <a:t>Why we need version control</a:t>
            </a:r>
          </a:p>
          <a:p>
            <a:r>
              <a:rPr lang="en-GB" dirty="0" smtClean="0"/>
              <a:t>The importance version control in the software and web development workplaces</a:t>
            </a:r>
          </a:p>
          <a:p>
            <a:r>
              <a:rPr lang="en-GB" dirty="0" smtClean="0"/>
              <a:t>Cover the development of Version control</a:t>
            </a:r>
          </a:p>
          <a:p>
            <a:r>
              <a:rPr lang="en-GB" dirty="0" smtClean="0"/>
              <a:t>Explain how the version control works</a:t>
            </a:r>
          </a:p>
          <a:p>
            <a:r>
              <a:rPr lang="en-GB" dirty="0" smtClean="0"/>
              <a:t>Version control and working collectively</a:t>
            </a:r>
          </a:p>
          <a:p>
            <a:r>
              <a:rPr lang="en-GB" dirty="0" smtClean="0"/>
              <a:t>Command line or graphic user interfaces (GUI)</a:t>
            </a:r>
            <a:endParaRPr lang="en-US" dirty="0"/>
          </a:p>
        </p:txBody>
      </p:sp>
    </p:spTree>
    <p:extLst>
      <p:ext uri="{BB962C8B-B14F-4D97-AF65-F5344CB8AC3E}">
        <p14:creationId xmlns:p14="http://schemas.microsoft.com/office/powerpoint/2010/main" val="705096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Oval 14"/>
          <p:cNvSpPr/>
          <p:nvPr/>
        </p:nvSpPr>
        <p:spPr>
          <a:xfrm>
            <a:off x="2266153"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62539" y="5425440"/>
            <a:ext cx="10429460"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a:t>
            </a:r>
            <a:r>
              <a:rPr lang="en-US" sz="7200" dirty="0" err="1" smtClean="0">
                <a:latin typeface="Trebuchet MS" charset="0"/>
                <a:ea typeface="Trebuchet MS" charset="0"/>
                <a:cs typeface="Trebuchet MS" charset="0"/>
              </a:rPr>
              <a:t>branch:checkout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7902287"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05253" y="4140220"/>
            <a:ext cx="3310586" cy="523220"/>
          </a:xfrm>
          <a:prstGeom prst="rect">
            <a:avLst/>
          </a:prstGeom>
          <a:solidFill>
            <a:schemeClr val="bg1"/>
          </a:solidFill>
        </p:spPr>
        <p:txBody>
          <a:bodyPr wrap="none" rtlCol="0">
            <a:spAutoFit/>
          </a:bodyPr>
          <a:lstStyle/>
          <a:p>
            <a:r>
              <a:rPr lang="en-US" sz="2800" dirty="0" smtClean="0"/>
              <a:t>Detached HEAD State</a:t>
            </a:r>
            <a:endParaRPr lang="en-US" sz="2800" dirty="0"/>
          </a:p>
        </p:txBody>
      </p:sp>
      <p:sp>
        <p:nvSpPr>
          <p:cNvPr id="17" name="TextBox 16"/>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7441660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011" b="8533"/>
          <a:stretch/>
        </p:blipFill>
        <p:spPr>
          <a:xfrm>
            <a:off x="0" y="0"/>
            <a:ext cx="12192000" cy="6864626"/>
          </a:xfrm>
          <a:prstGeom prst="rect">
            <a:avLst/>
          </a:prstGeom>
        </p:spPr>
      </p:pic>
    </p:spTree>
    <p:extLst>
      <p:ext uri="{BB962C8B-B14F-4D97-AF65-F5344CB8AC3E}">
        <p14:creationId xmlns:p14="http://schemas.microsoft.com/office/powerpoint/2010/main" val="330705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Oval 17"/>
          <p:cNvSpPr/>
          <p:nvPr/>
        </p:nvSpPr>
        <p:spPr>
          <a:xfrm>
            <a:off x="6071367" y="3332354"/>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266153"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54157" y="5425440"/>
            <a:ext cx="11237842"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Feature branch:1</a:t>
            </a:r>
            <a:r>
              <a:rPr lang="en-US" sz="7200" baseline="30000" dirty="0" smtClean="0">
                <a:latin typeface="Trebuchet MS" charset="0"/>
                <a:ea typeface="Trebuchet MS" charset="0"/>
                <a:cs typeface="Trebuchet MS" charset="0"/>
              </a:rPr>
              <a:t>st</a:t>
            </a:r>
            <a:r>
              <a:rPr lang="en-US" sz="7200" dirty="0" smtClean="0">
                <a:latin typeface="Trebuchet MS" charset="0"/>
                <a:ea typeface="Trebuchet MS" charset="0"/>
                <a:cs typeface="Trebuchet MS" charset="0"/>
              </a:rPr>
              <a:t>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3933633" y="4129660"/>
            <a:ext cx="2010339" cy="6349"/>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2581" y="3862974"/>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2" name="TextBox 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19" name="TextBox 18"/>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3957802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Oval 18"/>
          <p:cNvSpPr/>
          <p:nvPr/>
        </p:nvSpPr>
        <p:spPr>
          <a:xfrm>
            <a:off x="3645564" y="3332354"/>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266153"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77078" y="5412188"/>
            <a:ext cx="11714921"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Feature branch:2nd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1521988" y="4017021"/>
            <a:ext cx="2010339" cy="6349"/>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90327" y="3276589"/>
            <a:ext cx="1375826" cy="1384995"/>
          </a:xfrm>
          <a:prstGeom prst="rect">
            <a:avLst/>
          </a:prstGeom>
          <a:solidFill>
            <a:schemeClr val="bg1"/>
          </a:solidFill>
        </p:spPr>
        <p:txBody>
          <a:bodyPr wrap="none" rtlCol="0">
            <a:spAutoFit/>
          </a:bodyPr>
          <a:lstStyle/>
          <a:p>
            <a:pPr algn="ctr"/>
            <a:r>
              <a:rPr lang="en-US" sz="2800" dirty="0" smtClean="0"/>
              <a:t>Current </a:t>
            </a:r>
            <a:br>
              <a:rPr lang="en-US" sz="2800" dirty="0" smtClean="0"/>
            </a:br>
            <a:r>
              <a:rPr lang="en-US" sz="2800" dirty="0" smtClean="0"/>
              <a:t>HEAD </a:t>
            </a:r>
            <a:br>
              <a:rPr lang="en-US" sz="2800" dirty="0" smtClean="0"/>
            </a:br>
            <a:r>
              <a:rPr lang="en-US" sz="2800" dirty="0" smtClean="0"/>
              <a:t>Position</a:t>
            </a:r>
            <a:endParaRPr lang="en-US" sz="2800" dirty="0"/>
          </a:p>
        </p:txBody>
      </p:sp>
      <p:sp>
        <p:nvSpPr>
          <p:cNvPr id="21" name="TextBox 20"/>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2" name="TextBox 21"/>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2701400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961322" y="5412188"/>
            <a:ext cx="1023067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Merge feature to master</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1680791" y="2260853"/>
            <a:ext cx="728500" cy="861825"/>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52473" y="3106088"/>
            <a:ext cx="1375826" cy="1384995"/>
          </a:xfrm>
          <a:prstGeom prst="rect">
            <a:avLst/>
          </a:prstGeom>
          <a:solidFill>
            <a:schemeClr val="bg1"/>
          </a:solidFill>
        </p:spPr>
        <p:txBody>
          <a:bodyPr wrap="none" rtlCol="0">
            <a:spAutoFit/>
          </a:bodyPr>
          <a:lstStyle/>
          <a:p>
            <a:pPr algn="ctr"/>
            <a:r>
              <a:rPr lang="en-US" sz="2800" dirty="0" smtClean="0"/>
              <a:t>Current </a:t>
            </a:r>
            <a:br>
              <a:rPr lang="en-US" sz="2800" dirty="0" smtClean="0"/>
            </a:br>
            <a:r>
              <a:rPr lang="en-US" sz="2800" dirty="0" smtClean="0"/>
              <a:t>HEAD </a:t>
            </a:r>
            <a:br>
              <a:rPr lang="en-US" sz="2800" dirty="0" smtClean="0"/>
            </a:br>
            <a:r>
              <a:rPr lang="en-US" sz="2800" dirty="0" smtClean="0"/>
              <a:t>Position</a:t>
            </a:r>
            <a:endParaRPr lang="en-US" sz="2800"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607123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3645564" y="1402080"/>
            <a:ext cx="3525203" cy="816864"/>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961322" y="5412188"/>
            <a:ext cx="1023067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Merge feature to master</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1680791" y="2260853"/>
            <a:ext cx="728500" cy="861825"/>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52473" y="3106088"/>
            <a:ext cx="1375826" cy="1384995"/>
          </a:xfrm>
          <a:prstGeom prst="rect">
            <a:avLst/>
          </a:prstGeom>
          <a:solidFill>
            <a:schemeClr val="bg1"/>
          </a:solidFill>
        </p:spPr>
        <p:txBody>
          <a:bodyPr wrap="none" rtlCol="0">
            <a:spAutoFit/>
          </a:bodyPr>
          <a:lstStyle/>
          <a:p>
            <a:pPr algn="ctr"/>
            <a:r>
              <a:rPr lang="en-US" sz="2800" dirty="0" smtClean="0"/>
              <a:t>Current </a:t>
            </a:r>
            <a:br>
              <a:rPr lang="en-US" sz="2800" dirty="0" smtClean="0"/>
            </a:br>
            <a:r>
              <a:rPr lang="en-US" sz="2800" dirty="0" smtClean="0"/>
              <a:t>HEAD </a:t>
            </a:r>
            <a:br>
              <a:rPr lang="en-US" sz="2800" dirty="0" smtClean="0"/>
            </a:br>
            <a:r>
              <a:rPr lang="en-US" sz="2800" dirty="0" smtClean="0"/>
              <a:t>Position</a:t>
            </a:r>
            <a:endParaRPr lang="en-US" sz="2800"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2160576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278" y="695187"/>
            <a:ext cx="6400800" cy="5308600"/>
          </a:xfrm>
          <a:prstGeom prst="rect">
            <a:avLst/>
          </a:prstGeom>
        </p:spPr>
      </p:pic>
    </p:spTree>
    <p:extLst>
      <p:ext uri="{BB962C8B-B14F-4D97-AF65-F5344CB8AC3E}">
        <p14:creationId xmlns:p14="http://schemas.microsoft.com/office/powerpoint/2010/main" val="515262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4495524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7511943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203734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we will cover</a:t>
            </a:r>
            <a:endParaRPr lang="en-US" dirty="0"/>
          </a:p>
        </p:txBody>
      </p:sp>
      <p:sp>
        <p:nvSpPr>
          <p:cNvPr id="3" name="Content Placeholder 2"/>
          <p:cNvSpPr>
            <a:spLocks noGrp="1"/>
          </p:cNvSpPr>
          <p:nvPr>
            <p:ph idx="1"/>
          </p:nvPr>
        </p:nvSpPr>
        <p:spPr/>
        <p:txBody>
          <a:bodyPr>
            <a:normAutofit/>
          </a:bodyPr>
          <a:lstStyle/>
          <a:p>
            <a:r>
              <a:rPr lang="en-GB" dirty="0" smtClean="0"/>
              <a:t>Downloading and Setting up Git</a:t>
            </a:r>
          </a:p>
          <a:p>
            <a:r>
              <a:rPr lang="en-GB" dirty="0" smtClean="0"/>
              <a:t>Using the command line to interact with Git locally</a:t>
            </a:r>
          </a:p>
          <a:p>
            <a:r>
              <a:rPr lang="en-GB" dirty="0" smtClean="0"/>
              <a:t>Initialise a Git repository</a:t>
            </a:r>
          </a:p>
          <a:p>
            <a:r>
              <a:rPr lang="en-GB" dirty="0" smtClean="0"/>
              <a:t>Staging</a:t>
            </a:r>
          </a:p>
          <a:p>
            <a:r>
              <a:rPr lang="en-GB" dirty="0" smtClean="0"/>
              <a:t>Commits</a:t>
            </a:r>
          </a:p>
          <a:p>
            <a:r>
              <a:rPr lang="en-GB" dirty="0" smtClean="0"/>
              <a:t>Checkouts</a:t>
            </a:r>
          </a:p>
          <a:p>
            <a:r>
              <a:rPr lang="en-GB" dirty="0" smtClean="0"/>
              <a:t>Branches</a:t>
            </a:r>
          </a:p>
          <a:p>
            <a:pPr marL="0" indent="0">
              <a:buNone/>
            </a:pPr>
            <a:endParaRPr lang="en-GB" dirty="0"/>
          </a:p>
          <a:p>
            <a:pPr marL="0" indent="0">
              <a:buNone/>
            </a:pPr>
            <a:endParaRPr lang="en-US" dirty="0"/>
          </a:p>
        </p:txBody>
      </p:sp>
    </p:spTree>
    <p:extLst>
      <p:ext uri="{BB962C8B-B14F-4D97-AF65-F5344CB8AC3E}">
        <p14:creationId xmlns:p14="http://schemas.microsoft.com/office/powerpoint/2010/main" val="1079523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5825185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200" y="0"/>
            <a:ext cx="7193037" cy="6858000"/>
          </a:xfrm>
          <a:prstGeom prst="rect">
            <a:avLst/>
          </a:prstGeom>
        </p:spPr>
      </p:pic>
    </p:spTree>
    <p:extLst>
      <p:ext uri="{BB962C8B-B14F-4D97-AF65-F5344CB8AC3E}">
        <p14:creationId xmlns:p14="http://schemas.microsoft.com/office/powerpoint/2010/main" val="13630453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300" y="0"/>
            <a:ext cx="7122642" cy="6858000"/>
          </a:xfrm>
          <a:prstGeom prst="rect">
            <a:avLst/>
          </a:prstGeom>
        </p:spPr>
      </p:pic>
    </p:spTree>
    <p:extLst>
      <p:ext uri="{BB962C8B-B14F-4D97-AF65-F5344CB8AC3E}">
        <p14:creationId xmlns:p14="http://schemas.microsoft.com/office/powerpoint/2010/main" val="17067551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70" y="94973"/>
            <a:ext cx="6502400" cy="65024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189" t="33817" r="3285" b="36232"/>
          <a:stretch/>
        </p:blipFill>
        <p:spPr>
          <a:xfrm>
            <a:off x="5539409" y="3896138"/>
            <a:ext cx="6414052" cy="2054087"/>
          </a:xfrm>
          <a:prstGeom prst="rect">
            <a:avLst/>
          </a:prstGeom>
        </p:spPr>
      </p:pic>
    </p:spTree>
    <p:extLst>
      <p:ext uri="{BB962C8B-B14F-4D97-AF65-F5344CB8AC3E}">
        <p14:creationId xmlns:p14="http://schemas.microsoft.com/office/powerpoint/2010/main" val="2113474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43258" y="6292334"/>
            <a:ext cx="3844642" cy="369332"/>
          </a:xfrm>
          <a:prstGeom prst="rect">
            <a:avLst/>
          </a:prstGeom>
        </p:spPr>
        <p:txBody>
          <a:bodyPr wrap="none">
            <a:spAutoFit/>
          </a:bodyPr>
          <a:lstStyle/>
          <a:p>
            <a:r>
              <a:rPr lang="en-US" dirty="0" smtClean="0">
                <a:hlinkClick r:id="rId2"/>
              </a:rPr>
              <a:t>https://github.com/guardian/frontend</a:t>
            </a:r>
            <a:r>
              <a:rPr lang="en-US" dirty="0" smtClean="0"/>
              <a:t> </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2077"/>
          <a:stretch/>
        </p:blipFill>
        <p:spPr>
          <a:xfrm>
            <a:off x="1333500" y="0"/>
            <a:ext cx="9519313" cy="6029739"/>
          </a:xfrm>
          <a:prstGeom prst="rect">
            <a:avLst/>
          </a:prstGeom>
        </p:spPr>
      </p:pic>
    </p:spTree>
    <p:extLst>
      <p:ext uri="{BB962C8B-B14F-4D97-AF65-F5344CB8AC3E}">
        <p14:creationId xmlns:p14="http://schemas.microsoft.com/office/powerpoint/2010/main" val="19120358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0145"/>
          <a:stretch/>
        </p:blipFill>
        <p:spPr>
          <a:xfrm>
            <a:off x="1016000" y="0"/>
            <a:ext cx="10137913" cy="6162261"/>
          </a:xfrm>
          <a:prstGeom prst="rect">
            <a:avLst/>
          </a:prstGeom>
        </p:spPr>
      </p:pic>
      <p:sp>
        <p:nvSpPr>
          <p:cNvPr id="5" name="Rectangle 4"/>
          <p:cNvSpPr/>
          <p:nvPr/>
        </p:nvSpPr>
        <p:spPr>
          <a:xfrm>
            <a:off x="6540306" y="6345343"/>
            <a:ext cx="5260286" cy="369332"/>
          </a:xfrm>
          <a:prstGeom prst="rect">
            <a:avLst/>
          </a:prstGeom>
        </p:spPr>
        <p:txBody>
          <a:bodyPr wrap="none">
            <a:spAutoFit/>
          </a:bodyPr>
          <a:lstStyle/>
          <a:p>
            <a:r>
              <a:rPr lang="en-US" dirty="0" smtClean="0">
                <a:hlinkClick r:id="rId3"/>
              </a:rPr>
              <a:t>https://github.com/alphagov/govuk_frontend_toolkit</a:t>
            </a:r>
            <a:r>
              <a:rPr lang="en-US" dirty="0" smtClean="0"/>
              <a:t> </a:t>
            </a:r>
            <a:endParaRPr lang="en-US" dirty="0"/>
          </a:p>
        </p:txBody>
      </p:sp>
    </p:spTree>
    <p:extLst>
      <p:ext uri="{BB962C8B-B14F-4D97-AF65-F5344CB8AC3E}">
        <p14:creationId xmlns:p14="http://schemas.microsoft.com/office/powerpoint/2010/main" val="4483076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3784922"/>
          </a:xfrm>
          <a:prstGeom prst="rect">
            <a:avLst/>
          </a:prstGeom>
          <a:solidFill>
            <a:srgbClr val="24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4782"/>
          <a:stretch/>
        </p:blipFill>
        <p:spPr>
          <a:xfrm>
            <a:off x="991152" y="5787"/>
            <a:ext cx="10236200" cy="5844209"/>
          </a:xfrm>
          <a:prstGeom prst="rect">
            <a:avLst/>
          </a:prstGeom>
        </p:spPr>
      </p:pic>
      <p:sp>
        <p:nvSpPr>
          <p:cNvPr id="3" name="Rectangle 2"/>
          <p:cNvSpPr/>
          <p:nvPr/>
        </p:nvSpPr>
        <p:spPr>
          <a:xfrm>
            <a:off x="8307914" y="6371847"/>
            <a:ext cx="3315331" cy="369332"/>
          </a:xfrm>
          <a:prstGeom prst="rect">
            <a:avLst/>
          </a:prstGeom>
        </p:spPr>
        <p:txBody>
          <a:bodyPr wrap="none">
            <a:spAutoFit/>
          </a:bodyPr>
          <a:lstStyle/>
          <a:p>
            <a:r>
              <a:rPr lang="en-US" dirty="0" smtClean="0">
                <a:hlinkClick r:id="rId3"/>
              </a:rPr>
              <a:t>https://government.github.com/</a:t>
            </a:r>
            <a:r>
              <a:rPr lang="en-US" dirty="0" smtClean="0"/>
              <a:t> </a:t>
            </a:r>
            <a:endParaRPr lang="en-US" dirty="0"/>
          </a:p>
        </p:txBody>
      </p:sp>
    </p:spTree>
    <p:extLst>
      <p:ext uri="{BB962C8B-B14F-4D97-AF65-F5344CB8AC3E}">
        <p14:creationId xmlns:p14="http://schemas.microsoft.com/office/powerpoint/2010/main" val="12331457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ebuchet MS" charset="0"/>
                <a:ea typeface="Trebuchet MS" charset="0"/>
                <a:cs typeface="Trebuchet MS" charset="0"/>
              </a:rPr>
              <a:t>Command Line or GUI</a:t>
            </a:r>
            <a:r>
              <a:rPr lang="en-US" dirty="0" smtClean="0">
                <a:latin typeface="Trebuchet MS" charset="0"/>
                <a:ea typeface="Trebuchet MS" charset="0"/>
                <a:cs typeface="Trebuchet MS" charset="0"/>
              </a:rPr>
              <a:t>?</a:t>
            </a:r>
            <a:endParaRPr lang="en-US" dirty="0">
              <a:latin typeface="Trebuchet MS" charset="0"/>
              <a:ea typeface="Trebuchet MS" charset="0"/>
              <a:cs typeface="Trebuchet MS"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83" t="1090" r="2248" b="16108"/>
          <a:stretch/>
        </p:blipFill>
        <p:spPr>
          <a:xfrm>
            <a:off x="2486721" y="1556873"/>
            <a:ext cx="7218557" cy="4898307"/>
          </a:xfrm>
          <a:prstGeom prst="rect">
            <a:avLst/>
          </a:prstGeom>
        </p:spPr>
      </p:pic>
    </p:spTree>
    <p:extLst>
      <p:ext uri="{BB962C8B-B14F-4D97-AF65-F5344CB8AC3E}">
        <p14:creationId xmlns:p14="http://schemas.microsoft.com/office/powerpoint/2010/main" val="16460724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ebuchet MS" charset="0"/>
                <a:ea typeface="Trebuchet MS" charset="0"/>
                <a:cs typeface="Trebuchet MS" charset="0"/>
              </a:rPr>
              <a:t>Command Line or GUI</a:t>
            </a:r>
            <a:r>
              <a:rPr lang="en-US" dirty="0" smtClean="0">
                <a:latin typeface="Trebuchet MS" charset="0"/>
                <a:ea typeface="Trebuchet MS" charset="0"/>
                <a:cs typeface="Trebuchet MS" charset="0"/>
              </a:rPr>
              <a:t>?</a:t>
            </a:r>
            <a:endParaRPr lang="en-US" dirty="0">
              <a:latin typeface="Trebuchet MS" charset="0"/>
              <a:ea typeface="Trebuchet MS" charset="0"/>
              <a:cs typeface="Trebuchet MS"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003" y="1469063"/>
            <a:ext cx="8557993" cy="4853678"/>
          </a:xfrm>
          <a:prstGeom prst="rect">
            <a:avLst/>
          </a:prstGeom>
        </p:spPr>
      </p:pic>
    </p:spTree>
    <p:extLst>
      <p:ext uri="{BB962C8B-B14F-4D97-AF65-F5344CB8AC3E}">
        <p14:creationId xmlns:p14="http://schemas.microsoft.com/office/powerpoint/2010/main" val="1061066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0" y="122663"/>
            <a:ext cx="9097537" cy="6499580"/>
          </a:xfrm>
          <a:prstGeom prst="rect">
            <a:avLst/>
          </a:prstGeom>
        </p:spPr>
      </p:pic>
      <p:sp>
        <p:nvSpPr>
          <p:cNvPr id="3" name="Rectangle 2"/>
          <p:cNvSpPr/>
          <p:nvPr/>
        </p:nvSpPr>
        <p:spPr>
          <a:xfrm>
            <a:off x="0" y="6483743"/>
            <a:ext cx="6096000" cy="276999"/>
          </a:xfrm>
          <a:prstGeom prst="rect">
            <a:avLst/>
          </a:prstGeom>
        </p:spPr>
        <p:txBody>
          <a:bodyPr>
            <a:spAutoFit/>
          </a:bodyPr>
          <a:lstStyle/>
          <a:p>
            <a:r>
              <a:rPr lang="en-US" sz="1200" dirty="0">
                <a:hlinkClick r:id="rId3"/>
              </a:rPr>
              <a:t>https://</a:t>
            </a:r>
            <a:r>
              <a:rPr lang="en-US" sz="1200" dirty="0" smtClean="0">
                <a:hlinkClick r:id="rId3"/>
              </a:rPr>
              <a:t>www.git-tower.com/learn/git/ebook/command-line/remote-repositories/introduction</a:t>
            </a:r>
            <a:r>
              <a:rPr lang="en-US" sz="1200" dirty="0" smtClean="0"/>
              <a:t> </a:t>
            </a:r>
            <a:endParaRPr lang="en-US" sz="1200" dirty="0"/>
          </a:p>
        </p:txBody>
      </p:sp>
    </p:spTree>
    <p:extLst>
      <p:ext uri="{BB962C8B-B14F-4D97-AF65-F5344CB8AC3E}">
        <p14:creationId xmlns:p14="http://schemas.microsoft.com/office/powerpoint/2010/main" val="82630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66358" b="52464"/>
          <a:stretch/>
        </p:blipFill>
        <p:spPr>
          <a:xfrm>
            <a:off x="596900" y="0"/>
            <a:ext cx="3696804" cy="326003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2441" t="-386" r="33917" b="52850"/>
          <a:stretch/>
        </p:blipFill>
        <p:spPr>
          <a:xfrm>
            <a:off x="4115352" y="-1"/>
            <a:ext cx="3696804" cy="326003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3917" t="-386" r="2441" b="52850"/>
          <a:stretch/>
        </p:blipFill>
        <p:spPr>
          <a:xfrm>
            <a:off x="7527787" y="-2"/>
            <a:ext cx="3696804" cy="326003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738" t="48696" r="64490" b="3768"/>
          <a:stretch/>
        </p:blipFill>
        <p:spPr>
          <a:xfrm>
            <a:off x="1014343" y="3260033"/>
            <a:ext cx="3491396" cy="326003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5455" t="47923" r="35725" b="4541"/>
          <a:stretch/>
        </p:blipFill>
        <p:spPr>
          <a:xfrm>
            <a:off x="4439754" y="3260032"/>
            <a:ext cx="3166993" cy="3260035"/>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6086" t="47923" r="5094" b="4541"/>
          <a:stretch/>
        </p:blipFill>
        <p:spPr>
          <a:xfrm>
            <a:off x="7832172" y="3260031"/>
            <a:ext cx="3166993" cy="3260035"/>
          </a:xfrm>
          <a:prstGeom prst="rect">
            <a:avLst/>
          </a:prstGeom>
        </p:spPr>
      </p:pic>
    </p:spTree>
    <p:extLst>
      <p:ext uri="{BB962C8B-B14F-4D97-AF65-F5344CB8AC3E}">
        <p14:creationId xmlns:p14="http://schemas.microsoft.com/office/powerpoint/2010/main" val="37984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78" y="149849"/>
            <a:ext cx="11098744" cy="6289288"/>
          </a:xfrm>
          <a:prstGeom prst="rect">
            <a:avLst/>
          </a:prstGeom>
        </p:spPr>
      </p:pic>
      <p:sp>
        <p:nvSpPr>
          <p:cNvPr id="3" name="Rectangle 2"/>
          <p:cNvSpPr/>
          <p:nvPr/>
        </p:nvSpPr>
        <p:spPr>
          <a:xfrm>
            <a:off x="5821648" y="6361080"/>
            <a:ext cx="6096000" cy="276999"/>
          </a:xfrm>
          <a:prstGeom prst="rect">
            <a:avLst/>
          </a:prstGeom>
        </p:spPr>
        <p:txBody>
          <a:bodyPr>
            <a:spAutoFit/>
          </a:bodyPr>
          <a:lstStyle/>
          <a:p>
            <a:r>
              <a:rPr lang="en-US" sz="1200" dirty="0">
                <a:hlinkClick r:id="rId3"/>
              </a:rPr>
              <a:t>https://</a:t>
            </a:r>
            <a:r>
              <a:rPr lang="en-US" sz="1200" dirty="0" smtClean="0">
                <a:hlinkClick r:id="rId3"/>
              </a:rPr>
              <a:t>www.git-tower.com/learn/git/ebook/command-line/remote-repositories/introduction</a:t>
            </a:r>
            <a:r>
              <a:rPr lang="en-US" sz="1200" dirty="0" smtClean="0"/>
              <a:t> </a:t>
            </a:r>
            <a:endParaRPr lang="en-US" sz="1200" dirty="0"/>
          </a:p>
        </p:txBody>
      </p:sp>
    </p:spTree>
    <p:extLst>
      <p:ext uri="{BB962C8B-B14F-4D97-AF65-F5344CB8AC3E}">
        <p14:creationId xmlns:p14="http://schemas.microsoft.com/office/powerpoint/2010/main" val="183285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257" y="100361"/>
            <a:ext cx="7470388" cy="6296260"/>
          </a:xfrm>
          <a:prstGeom prst="rect">
            <a:avLst/>
          </a:prstGeom>
        </p:spPr>
      </p:pic>
      <p:sp>
        <p:nvSpPr>
          <p:cNvPr id="5" name="Rectangle 4"/>
          <p:cNvSpPr/>
          <p:nvPr/>
        </p:nvSpPr>
        <p:spPr>
          <a:xfrm>
            <a:off x="5977054" y="6581001"/>
            <a:ext cx="6096000" cy="276999"/>
          </a:xfrm>
          <a:prstGeom prst="rect">
            <a:avLst/>
          </a:prstGeom>
        </p:spPr>
        <p:txBody>
          <a:bodyPr>
            <a:spAutoFit/>
          </a:bodyPr>
          <a:lstStyle/>
          <a:p>
            <a:r>
              <a:rPr lang="en-US" sz="1200" dirty="0">
                <a:hlinkClick r:id="rId3"/>
              </a:rPr>
              <a:t>https://</a:t>
            </a:r>
            <a:r>
              <a:rPr lang="en-US" sz="1200" dirty="0" smtClean="0">
                <a:hlinkClick r:id="rId3"/>
              </a:rPr>
              <a:t>www.git-tower.com/learn/git/ebook/command-line/remote-repositories/introduction</a:t>
            </a:r>
            <a:r>
              <a:rPr lang="en-US" sz="1200" dirty="0" smtClean="0"/>
              <a:t> </a:t>
            </a:r>
            <a:endParaRPr lang="en-US" sz="1200" dirty="0"/>
          </a:p>
        </p:txBody>
      </p:sp>
    </p:spTree>
    <p:extLst>
      <p:ext uri="{BB962C8B-B14F-4D97-AF65-F5344CB8AC3E}">
        <p14:creationId xmlns:p14="http://schemas.microsoft.com/office/powerpoint/2010/main" val="156301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charset="0"/>
                <a:ea typeface="Trebuchet MS" charset="0"/>
                <a:cs typeface="Trebuchet MS" charset="0"/>
              </a:rPr>
              <a:t>Git Glossary</a:t>
            </a:r>
            <a:endParaRPr lang="en-US" dirty="0">
              <a:latin typeface="Trebuchet MS" charset="0"/>
              <a:ea typeface="Trebuchet MS" charset="0"/>
              <a:cs typeface="Trebuchet MS" charset="0"/>
            </a:endParaRPr>
          </a:p>
        </p:txBody>
      </p:sp>
      <p:sp>
        <p:nvSpPr>
          <p:cNvPr id="3" name="Content Placeholder 2"/>
          <p:cNvSpPr>
            <a:spLocks noGrp="1"/>
          </p:cNvSpPr>
          <p:nvPr>
            <p:ph idx="1"/>
          </p:nvPr>
        </p:nvSpPr>
        <p:spPr/>
        <p:txBody>
          <a:bodyPr>
            <a:normAutofit/>
          </a:bodyPr>
          <a:lstStyle/>
          <a:p>
            <a:r>
              <a:rPr lang="en-US" b="1" dirty="0" smtClean="0">
                <a:latin typeface="Trebuchet MS" charset="0"/>
                <a:ea typeface="Trebuchet MS" charset="0"/>
                <a:cs typeface="Trebuchet MS" charset="0"/>
              </a:rPr>
              <a:t>Repository (Repo)  – </a:t>
            </a:r>
            <a:r>
              <a:rPr lang="en-US" dirty="0" smtClean="0">
                <a:latin typeface="Trebuchet MS" charset="0"/>
                <a:ea typeface="Trebuchet MS" charset="0"/>
                <a:cs typeface="Trebuchet MS" charset="0"/>
              </a:rPr>
              <a:t>A kind of database where your project is stored. There are two kind of repositories: local and remote.</a:t>
            </a:r>
          </a:p>
          <a:p>
            <a:pPr marL="0" indent="0">
              <a:lnSpc>
                <a:spcPct val="100000"/>
              </a:lnSpc>
              <a:buNone/>
            </a:pPr>
            <a:endParaRPr lang="en-US" sz="1200" dirty="0" smtClean="0">
              <a:latin typeface="Trebuchet MS" charset="0"/>
              <a:ea typeface="Trebuchet MS" charset="0"/>
              <a:cs typeface="Trebuchet MS" charset="0"/>
            </a:endParaRPr>
          </a:p>
          <a:p>
            <a:r>
              <a:rPr lang="en-US" b="1" dirty="0" smtClean="0">
                <a:latin typeface="Trebuchet MS" charset="0"/>
                <a:ea typeface="Trebuchet MS" charset="0"/>
                <a:cs typeface="Trebuchet MS" charset="0"/>
              </a:rPr>
              <a:t>Branch</a:t>
            </a:r>
            <a:r>
              <a:rPr lang="en-US" dirty="0" smtClean="0">
                <a:latin typeface="Trebuchet MS" charset="0"/>
                <a:ea typeface="Trebuchet MS" charset="0"/>
                <a:cs typeface="Trebuchet MS" charset="0"/>
              </a:rPr>
              <a:t> – This is the “track” your project runs on. </a:t>
            </a:r>
            <a:r>
              <a:rPr lang="en-US" dirty="0">
                <a:latin typeface="Trebuchet MS" charset="0"/>
                <a:ea typeface="Trebuchet MS" charset="0"/>
                <a:cs typeface="Trebuchet MS" charset="0"/>
              </a:rPr>
              <a:t>Y</a:t>
            </a:r>
            <a:r>
              <a:rPr lang="en-US" dirty="0" smtClean="0">
                <a:latin typeface="Trebuchet MS" charset="0"/>
                <a:ea typeface="Trebuchet MS" charset="0"/>
                <a:cs typeface="Trebuchet MS" charset="0"/>
              </a:rPr>
              <a:t>our can have a number of branches, as a default you start with a </a:t>
            </a:r>
            <a:r>
              <a:rPr lang="en-US" b="1" dirty="0" smtClean="0">
                <a:latin typeface="Trebuchet MS" charset="0"/>
                <a:ea typeface="Trebuchet MS" charset="0"/>
                <a:cs typeface="Trebuchet MS" charset="0"/>
              </a:rPr>
              <a:t>Master</a:t>
            </a:r>
            <a:r>
              <a:rPr lang="en-US" dirty="0" smtClean="0">
                <a:latin typeface="Trebuchet MS" charset="0"/>
                <a:ea typeface="Trebuchet MS" charset="0"/>
                <a:cs typeface="Trebuchet MS" charset="0"/>
              </a:rPr>
              <a:t> branch.</a:t>
            </a:r>
          </a:p>
          <a:p>
            <a:endParaRPr lang="en-US" sz="1000" dirty="0" smtClean="0">
              <a:latin typeface="Trebuchet MS" charset="0"/>
              <a:ea typeface="Trebuchet MS" charset="0"/>
              <a:cs typeface="Trebuchet MS" charset="0"/>
            </a:endParaRPr>
          </a:p>
          <a:p>
            <a:r>
              <a:rPr lang="en-US" b="1" dirty="0" smtClean="0">
                <a:latin typeface="Trebuchet MS" charset="0"/>
                <a:ea typeface="Trebuchet MS" charset="0"/>
                <a:cs typeface="Trebuchet MS" charset="0"/>
              </a:rPr>
              <a:t>Staging Area - </a:t>
            </a:r>
            <a:r>
              <a:rPr lang="en-US" dirty="0" smtClean="0">
                <a:latin typeface="Trebuchet MS" charset="0"/>
                <a:ea typeface="Trebuchet MS" charset="0"/>
                <a:cs typeface="Trebuchet MS" charset="0"/>
              </a:rPr>
              <a:t>This is where you gather all your files to be </a:t>
            </a:r>
            <a:r>
              <a:rPr lang="en-US" b="1" dirty="0" smtClean="0">
                <a:latin typeface="Trebuchet MS" charset="0"/>
                <a:ea typeface="Trebuchet MS" charset="0"/>
                <a:cs typeface="Trebuchet MS" charset="0"/>
              </a:rPr>
              <a:t>Committed</a:t>
            </a:r>
            <a:r>
              <a:rPr lang="en-US" dirty="0" smtClean="0">
                <a:latin typeface="Trebuchet MS" charset="0"/>
                <a:ea typeface="Trebuchet MS" charset="0"/>
                <a:cs typeface="Trebuchet MS" charset="0"/>
              </a:rPr>
              <a:t>.</a:t>
            </a:r>
          </a:p>
          <a:p>
            <a:r>
              <a:rPr lang="en-US" b="1" dirty="0" smtClean="0">
                <a:latin typeface="Trebuchet MS" charset="0"/>
                <a:ea typeface="Trebuchet MS" charset="0"/>
                <a:cs typeface="Trebuchet MS" charset="0"/>
              </a:rPr>
              <a:t>Add </a:t>
            </a:r>
            <a:r>
              <a:rPr lang="en-US" dirty="0" smtClean="0">
                <a:latin typeface="Trebuchet MS" charset="0"/>
                <a:ea typeface="Trebuchet MS" charset="0"/>
                <a:cs typeface="Trebuchet MS" charset="0"/>
              </a:rPr>
              <a:t>-  This is how you add files to the staging area.</a:t>
            </a:r>
            <a:br>
              <a:rPr lang="en-US" dirty="0" smtClean="0">
                <a:latin typeface="Trebuchet MS" charset="0"/>
                <a:ea typeface="Trebuchet MS" charset="0"/>
                <a:cs typeface="Trebuchet MS" charset="0"/>
              </a:rPr>
            </a:br>
            <a:endParaRPr lang="en-US" sz="1000" dirty="0" smtClean="0">
              <a:latin typeface="Trebuchet MS" charset="0"/>
              <a:ea typeface="Trebuchet MS" charset="0"/>
              <a:cs typeface="Trebuchet MS" charset="0"/>
            </a:endParaRPr>
          </a:p>
          <a:p>
            <a:endParaRPr lang="en-US" b="1" dirty="0"/>
          </a:p>
          <a:p>
            <a:endParaRPr lang="en-US" b="1" dirty="0"/>
          </a:p>
          <a:p>
            <a:endParaRPr lang="en-US" dirty="0"/>
          </a:p>
        </p:txBody>
      </p:sp>
    </p:spTree>
    <p:extLst>
      <p:ext uri="{BB962C8B-B14F-4D97-AF65-F5344CB8AC3E}">
        <p14:creationId xmlns:p14="http://schemas.microsoft.com/office/powerpoint/2010/main" val="3359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charset="0"/>
                <a:ea typeface="Trebuchet MS" charset="0"/>
                <a:cs typeface="Trebuchet MS" charset="0"/>
              </a:rPr>
              <a:t>Git Glossary</a:t>
            </a:r>
            <a:endParaRPr lang="en-US" dirty="0">
              <a:latin typeface="Trebuchet MS" charset="0"/>
              <a:ea typeface="Trebuchet MS" charset="0"/>
              <a:cs typeface="Trebuchet MS" charset="0"/>
            </a:endParaRPr>
          </a:p>
        </p:txBody>
      </p:sp>
      <p:sp>
        <p:nvSpPr>
          <p:cNvPr id="3" name="Content Placeholder 2"/>
          <p:cNvSpPr>
            <a:spLocks noGrp="1"/>
          </p:cNvSpPr>
          <p:nvPr>
            <p:ph idx="1"/>
          </p:nvPr>
        </p:nvSpPr>
        <p:spPr>
          <a:xfrm>
            <a:off x="838200" y="1495425"/>
            <a:ext cx="10515600" cy="4351338"/>
          </a:xfrm>
        </p:spPr>
        <p:txBody>
          <a:bodyPr>
            <a:normAutofit fontScale="25000" lnSpcReduction="20000"/>
          </a:bodyPr>
          <a:lstStyle/>
          <a:p>
            <a:pPr>
              <a:lnSpc>
                <a:spcPct val="120000"/>
              </a:lnSpc>
            </a:pPr>
            <a:r>
              <a:rPr lang="en-US" sz="11200" b="1" dirty="0">
                <a:latin typeface="Trebuchet MS" charset="0"/>
                <a:ea typeface="Trebuchet MS" charset="0"/>
                <a:cs typeface="Trebuchet MS" charset="0"/>
              </a:rPr>
              <a:t>Commit - </a:t>
            </a:r>
            <a:r>
              <a:rPr lang="en-US" sz="11200" dirty="0">
                <a:latin typeface="Trebuchet MS" charset="0"/>
                <a:ea typeface="Trebuchet MS" charset="0"/>
                <a:cs typeface="Trebuchet MS" charset="0"/>
              </a:rPr>
              <a:t> This captures an </a:t>
            </a:r>
            <a:r>
              <a:rPr lang="en-GB" sz="11200" dirty="0">
                <a:latin typeface="Trebuchet MS" charset="0"/>
                <a:ea typeface="Trebuchet MS" charset="0"/>
                <a:cs typeface="Trebuchet MS" charset="0"/>
              </a:rPr>
              <a:t>instance </a:t>
            </a:r>
            <a:r>
              <a:rPr lang="en-US" sz="11200" dirty="0">
                <a:latin typeface="Trebuchet MS" charset="0"/>
                <a:ea typeface="Trebuchet MS" charset="0"/>
                <a:cs typeface="Trebuchet MS" charset="0"/>
              </a:rPr>
              <a:t>of your project</a:t>
            </a:r>
            <a:r>
              <a:rPr lang="en-US" sz="11200" dirty="0" smtClean="0">
                <a:latin typeface="Trebuchet MS" charset="0"/>
                <a:ea typeface="Trebuchet MS" charset="0"/>
                <a:cs typeface="Trebuchet MS" charset="0"/>
              </a:rPr>
              <a:t>.</a:t>
            </a:r>
            <a:br>
              <a:rPr lang="en-US" sz="11200" dirty="0" smtClean="0">
                <a:latin typeface="Trebuchet MS" charset="0"/>
                <a:ea typeface="Trebuchet MS" charset="0"/>
                <a:cs typeface="Trebuchet MS" charset="0"/>
              </a:rPr>
            </a:br>
            <a:endParaRPr lang="en-US" sz="4000" dirty="0">
              <a:latin typeface="Trebuchet MS" charset="0"/>
              <a:ea typeface="Trebuchet MS" charset="0"/>
              <a:cs typeface="Trebuchet MS" charset="0"/>
            </a:endParaRPr>
          </a:p>
          <a:p>
            <a:pPr>
              <a:lnSpc>
                <a:spcPct val="120000"/>
              </a:lnSpc>
            </a:pPr>
            <a:r>
              <a:rPr lang="en-US" sz="11200" b="1" dirty="0" smtClean="0">
                <a:latin typeface="Trebuchet MS" charset="0"/>
                <a:ea typeface="Trebuchet MS" charset="0"/>
                <a:cs typeface="Trebuchet MS" charset="0"/>
              </a:rPr>
              <a:t>Head State – </a:t>
            </a:r>
            <a:r>
              <a:rPr lang="en-US" sz="11200" dirty="0" smtClean="0">
                <a:latin typeface="Trebuchet MS" charset="0"/>
                <a:ea typeface="Trebuchet MS" charset="0"/>
                <a:cs typeface="Trebuchet MS" charset="0"/>
              </a:rPr>
              <a:t>Current position of your project (tip of a the project or Branch)</a:t>
            </a:r>
            <a:br>
              <a:rPr lang="en-US" sz="11200" dirty="0" smtClean="0">
                <a:latin typeface="Trebuchet MS" charset="0"/>
                <a:ea typeface="Trebuchet MS" charset="0"/>
                <a:cs typeface="Trebuchet MS" charset="0"/>
              </a:rPr>
            </a:br>
            <a:endParaRPr lang="en-US" sz="4000" dirty="0" smtClean="0">
              <a:latin typeface="Trebuchet MS" charset="0"/>
              <a:ea typeface="Trebuchet MS" charset="0"/>
              <a:cs typeface="Trebuchet MS" charset="0"/>
            </a:endParaRPr>
          </a:p>
          <a:p>
            <a:pPr>
              <a:lnSpc>
                <a:spcPct val="120000"/>
              </a:lnSpc>
            </a:pPr>
            <a:r>
              <a:rPr lang="en-US" sz="11200" b="1" dirty="0" smtClean="0">
                <a:latin typeface="Trebuchet MS" charset="0"/>
                <a:ea typeface="Trebuchet MS" charset="0"/>
                <a:cs typeface="Trebuchet MS" charset="0"/>
              </a:rPr>
              <a:t>Checkout – </a:t>
            </a:r>
            <a:r>
              <a:rPr lang="en-GB" sz="11200" dirty="0" smtClean="0">
                <a:latin typeface="Trebuchet MS" charset="0"/>
                <a:ea typeface="Trebuchet MS" charset="0"/>
                <a:cs typeface="Trebuchet MS" charset="0"/>
              </a:rPr>
              <a:t>This is how you define an instance in your project.</a:t>
            </a:r>
            <a:br>
              <a:rPr lang="en-GB" sz="11200" dirty="0" smtClean="0">
                <a:latin typeface="Trebuchet MS" charset="0"/>
                <a:ea typeface="Trebuchet MS" charset="0"/>
                <a:cs typeface="Trebuchet MS" charset="0"/>
              </a:rPr>
            </a:br>
            <a:endParaRPr lang="en-US" sz="4000" dirty="0" smtClean="0">
              <a:latin typeface="Trebuchet MS" charset="0"/>
              <a:ea typeface="Trebuchet MS" charset="0"/>
              <a:cs typeface="Trebuchet MS" charset="0"/>
            </a:endParaRPr>
          </a:p>
          <a:p>
            <a:pPr>
              <a:lnSpc>
                <a:spcPct val="120000"/>
              </a:lnSpc>
            </a:pPr>
            <a:r>
              <a:rPr lang="en-US" sz="11200" b="1" dirty="0">
                <a:latin typeface="Trebuchet MS" charset="0"/>
                <a:ea typeface="Trebuchet MS" charset="0"/>
                <a:cs typeface="Trebuchet MS" charset="0"/>
              </a:rPr>
              <a:t>Detached Head </a:t>
            </a:r>
            <a:r>
              <a:rPr lang="en-US" sz="11200" b="1" dirty="0" smtClean="0">
                <a:latin typeface="Trebuchet MS" charset="0"/>
                <a:ea typeface="Trebuchet MS" charset="0"/>
                <a:cs typeface="Trebuchet MS" charset="0"/>
              </a:rPr>
              <a:t>State – </a:t>
            </a:r>
            <a:r>
              <a:rPr lang="en-US" sz="11200" dirty="0" smtClean="0">
                <a:latin typeface="Trebuchet MS" charset="0"/>
                <a:ea typeface="Trebuchet MS" charset="0"/>
                <a:cs typeface="Trebuchet MS" charset="0"/>
              </a:rPr>
              <a:t>This is how a Checkout is described. You would then create a new (“feature”) branch.</a:t>
            </a:r>
            <a:r>
              <a:rPr lang="en-US" sz="8600" b="1" dirty="0" smtClean="0">
                <a:latin typeface="Trebuchet MS" charset="0"/>
                <a:ea typeface="Trebuchet MS" charset="0"/>
                <a:cs typeface="Trebuchet MS" charset="0"/>
              </a:rPr>
              <a:t/>
            </a:r>
            <a:br>
              <a:rPr lang="en-US" sz="8600" b="1" dirty="0" smtClean="0">
                <a:latin typeface="Trebuchet MS" charset="0"/>
                <a:ea typeface="Trebuchet MS" charset="0"/>
                <a:cs typeface="Trebuchet MS" charset="0"/>
              </a:rPr>
            </a:br>
            <a:endParaRPr lang="en-US" sz="4000" dirty="0" smtClean="0">
              <a:latin typeface="Trebuchet MS" charset="0"/>
              <a:ea typeface="Trebuchet MS" charset="0"/>
              <a:cs typeface="Trebuchet MS" charset="0"/>
            </a:endParaRPr>
          </a:p>
          <a:p>
            <a:pPr>
              <a:lnSpc>
                <a:spcPct val="120000"/>
              </a:lnSpc>
            </a:pPr>
            <a:r>
              <a:rPr lang="en-US" sz="11200" b="1" dirty="0" smtClean="0">
                <a:latin typeface="Trebuchet MS" charset="0"/>
                <a:ea typeface="Trebuchet MS" charset="0"/>
                <a:cs typeface="Trebuchet MS" charset="0"/>
              </a:rPr>
              <a:t>Status</a:t>
            </a:r>
            <a:r>
              <a:rPr lang="en-US" sz="11200" dirty="0" smtClean="0">
                <a:latin typeface="Trebuchet MS" charset="0"/>
                <a:ea typeface="Trebuchet MS" charset="0"/>
                <a:cs typeface="Trebuchet MS" charset="0"/>
              </a:rPr>
              <a:t> – Lets you now the current status of your Repository. </a:t>
            </a:r>
          </a:p>
          <a:p>
            <a:pPr marL="0" indent="0">
              <a:buNone/>
            </a:pPr>
            <a:endParaRPr lang="en-US" b="1" dirty="0"/>
          </a:p>
          <a:p>
            <a:endParaRPr lang="en-US" dirty="0"/>
          </a:p>
        </p:txBody>
      </p:sp>
    </p:spTree>
    <p:extLst>
      <p:ext uri="{BB962C8B-B14F-4D97-AF65-F5344CB8AC3E}">
        <p14:creationId xmlns:p14="http://schemas.microsoft.com/office/powerpoint/2010/main" val="4087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charset="0"/>
                <a:ea typeface="Trebuchet MS" charset="0"/>
                <a:cs typeface="Trebuchet MS" charset="0"/>
              </a:rPr>
              <a:t>Git Glossary</a:t>
            </a:r>
            <a:endParaRPr lang="en-US" dirty="0">
              <a:latin typeface="Trebuchet MS" charset="0"/>
              <a:ea typeface="Trebuchet MS" charset="0"/>
              <a:cs typeface="Trebuchet MS" charset="0"/>
            </a:endParaRPr>
          </a:p>
        </p:txBody>
      </p:sp>
      <p:sp>
        <p:nvSpPr>
          <p:cNvPr id="3" name="Content Placeholder 2"/>
          <p:cNvSpPr>
            <a:spLocks noGrp="1"/>
          </p:cNvSpPr>
          <p:nvPr>
            <p:ph idx="1"/>
          </p:nvPr>
        </p:nvSpPr>
        <p:spPr>
          <a:xfrm>
            <a:off x="838200" y="1495425"/>
            <a:ext cx="10515600" cy="4351338"/>
          </a:xfrm>
        </p:spPr>
        <p:txBody>
          <a:bodyPr>
            <a:normAutofit/>
          </a:bodyPr>
          <a:lstStyle/>
          <a:p>
            <a:pPr>
              <a:lnSpc>
                <a:spcPct val="120000"/>
              </a:lnSpc>
            </a:pPr>
            <a:r>
              <a:rPr lang="en-US" b="1" dirty="0">
                <a:latin typeface="Trebuchet MS" charset="0"/>
                <a:ea typeface="Trebuchet MS" charset="0"/>
                <a:cs typeface="Trebuchet MS" charset="0"/>
              </a:rPr>
              <a:t>Log - </a:t>
            </a:r>
            <a:r>
              <a:rPr lang="en-US" dirty="0" smtClean="0">
                <a:latin typeface="Trebuchet MS" charset="0"/>
                <a:ea typeface="Trebuchet MS" charset="0"/>
                <a:cs typeface="Trebuchet MS" charset="0"/>
              </a:rPr>
              <a:t>Shows </a:t>
            </a:r>
            <a:r>
              <a:rPr lang="en-US" dirty="0">
                <a:latin typeface="Trebuchet MS" charset="0"/>
                <a:ea typeface="Trebuchet MS" charset="0"/>
                <a:cs typeface="Trebuchet MS" charset="0"/>
              </a:rPr>
              <a:t>a log of all </a:t>
            </a:r>
            <a:r>
              <a:rPr lang="en-US" dirty="0" smtClean="0">
                <a:latin typeface="Trebuchet MS" charset="0"/>
                <a:ea typeface="Trebuchet MS" charset="0"/>
                <a:cs typeface="Trebuchet MS" charset="0"/>
              </a:rPr>
              <a:t>Commits</a:t>
            </a:r>
            <a:r>
              <a:rPr lang="en-US" dirty="0">
                <a:latin typeface="Trebuchet MS" charset="0"/>
                <a:ea typeface="Trebuchet MS" charset="0"/>
                <a:cs typeface="Trebuchet MS" charset="0"/>
              </a:rPr>
              <a:t/>
            </a:r>
            <a:br>
              <a:rPr lang="en-US" dirty="0">
                <a:latin typeface="Trebuchet MS" charset="0"/>
                <a:ea typeface="Trebuchet MS" charset="0"/>
                <a:cs typeface="Trebuchet MS" charset="0"/>
              </a:rPr>
            </a:br>
            <a:endParaRPr lang="en-US" sz="1000" dirty="0">
              <a:latin typeface="Trebuchet MS" charset="0"/>
              <a:ea typeface="Trebuchet MS" charset="0"/>
              <a:cs typeface="Trebuchet MS" charset="0"/>
            </a:endParaRPr>
          </a:p>
          <a:p>
            <a:pPr>
              <a:lnSpc>
                <a:spcPct val="120000"/>
              </a:lnSpc>
            </a:pPr>
            <a:r>
              <a:rPr lang="en-US" b="1" dirty="0">
                <a:latin typeface="Trebuchet MS" charset="0"/>
                <a:ea typeface="Trebuchet MS" charset="0"/>
                <a:cs typeface="Trebuchet MS" charset="0"/>
              </a:rPr>
              <a:t>Merge – </a:t>
            </a:r>
            <a:r>
              <a:rPr lang="en-US" dirty="0">
                <a:latin typeface="Trebuchet MS" charset="0"/>
                <a:ea typeface="Trebuchet MS" charset="0"/>
                <a:cs typeface="Trebuchet MS" charset="0"/>
              </a:rPr>
              <a:t>Merges </a:t>
            </a:r>
            <a:r>
              <a:rPr lang="en-US" dirty="0" smtClean="0">
                <a:latin typeface="Trebuchet MS" charset="0"/>
                <a:ea typeface="Trebuchet MS" charset="0"/>
                <a:cs typeface="Trebuchet MS" charset="0"/>
              </a:rPr>
              <a:t>branches together</a:t>
            </a:r>
            <a:r>
              <a:rPr lang="en-US" dirty="0">
                <a:latin typeface="Trebuchet MS" charset="0"/>
                <a:ea typeface="Trebuchet MS" charset="0"/>
                <a:cs typeface="Trebuchet MS" charset="0"/>
              </a:rPr>
              <a:t/>
            </a:r>
            <a:br>
              <a:rPr lang="en-US" dirty="0">
                <a:latin typeface="Trebuchet MS" charset="0"/>
                <a:ea typeface="Trebuchet MS" charset="0"/>
                <a:cs typeface="Trebuchet MS" charset="0"/>
              </a:rPr>
            </a:br>
            <a:endParaRPr lang="en-US" sz="1000" dirty="0">
              <a:latin typeface="Trebuchet MS" charset="0"/>
              <a:ea typeface="Trebuchet MS" charset="0"/>
              <a:cs typeface="Trebuchet MS" charset="0"/>
            </a:endParaRPr>
          </a:p>
          <a:p>
            <a:pPr>
              <a:lnSpc>
                <a:spcPct val="120000"/>
              </a:lnSpc>
            </a:pPr>
            <a:r>
              <a:rPr lang="en-US" b="1" dirty="0">
                <a:latin typeface="Trebuchet MS" charset="0"/>
                <a:ea typeface="Trebuchet MS" charset="0"/>
                <a:cs typeface="Trebuchet MS" charset="0"/>
              </a:rPr>
              <a:t>Diff – </a:t>
            </a:r>
            <a:r>
              <a:rPr lang="en-US" dirty="0" smtClean="0">
                <a:latin typeface="Trebuchet MS" charset="0"/>
                <a:ea typeface="Trebuchet MS" charset="0"/>
                <a:cs typeface="Trebuchet MS" charset="0"/>
              </a:rPr>
              <a:t>Compare </a:t>
            </a:r>
            <a:r>
              <a:rPr lang="en-US" dirty="0">
                <a:latin typeface="Trebuchet MS" charset="0"/>
                <a:ea typeface="Trebuchet MS" charset="0"/>
                <a:cs typeface="Trebuchet MS" charset="0"/>
              </a:rPr>
              <a:t>what </a:t>
            </a:r>
            <a:r>
              <a:rPr lang="en-US" dirty="0" smtClean="0">
                <a:latin typeface="Trebuchet MS" charset="0"/>
                <a:ea typeface="Trebuchet MS" charset="0"/>
                <a:cs typeface="Trebuchet MS" charset="0"/>
              </a:rPr>
              <a:t>has changed between </a:t>
            </a:r>
            <a:r>
              <a:rPr lang="en-US" b="1" dirty="0" smtClean="0">
                <a:latin typeface="Trebuchet MS" charset="0"/>
                <a:ea typeface="Trebuchet MS" charset="0"/>
                <a:cs typeface="Trebuchet MS" charset="0"/>
              </a:rPr>
              <a:t>Commits</a:t>
            </a:r>
          </a:p>
          <a:p>
            <a:pPr>
              <a:lnSpc>
                <a:spcPct val="120000"/>
              </a:lnSpc>
            </a:pPr>
            <a:r>
              <a:rPr lang="en-US" b="1" dirty="0" smtClean="0">
                <a:latin typeface="Trebuchet MS" charset="0"/>
                <a:ea typeface="Trebuchet MS" charset="0"/>
                <a:cs typeface="Trebuchet MS" charset="0"/>
              </a:rPr>
              <a:t>Tracked</a:t>
            </a:r>
            <a:r>
              <a:rPr lang="en-US" dirty="0" smtClean="0">
                <a:latin typeface="Trebuchet MS" charset="0"/>
                <a:ea typeface="Trebuchet MS" charset="0"/>
                <a:cs typeface="Trebuchet MS" charset="0"/>
              </a:rPr>
              <a:t> – Files Git “watches”</a:t>
            </a:r>
          </a:p>
          <a:p>
            <a:pPr>
              <a:lnSpc>
                <a:spcPct val="120000"/>
              </a:lnSpc>
            </a:pPr>
            <a:r>
              <a:rPr lang="en-US" b="1" dirty="0" smtClean="0">
                <a:latin typeface="Trebuchet MS" charset="0"/>
                <a:ea typeface="Trebuchet MS" charset="0"/>
                <a:cs typeface="Trebuchet MS" charset="0"/>
              </a:rPr>
              <a:t>Untracked </a:t>
            </a:r>
            <a:r>
              <a:rPr lang="en-US" dirty="0" smtClean="0">
                <a:latin typeface="Trebuchet MS" charset="0"/>
                <a:ea typeface="Trebuchet MS" charset="0"/>
                <a:cs typeface="Trebuchet MS" charset="0"/>
              </a:rPr>
              <a:t>- Files you have not told Git to track</a:t>
            </a:r>
            <a:endParaRPr lang="en-US" dirty="0">
              <a:latin typeface="Trebuchet MS" charset="0"/>
              <a:ea typeface="Trebuchet MS" charset="0"/>
              <a:cs typeface="Trebuchet MS" charset="0"/>
            </a:endParaRPr>
          </a:p>
          <a:p>
            <a:pPr marL="0" indent="0">
              <a:buNone/>
            </a:pPr>
            <a:endParaRPr lang="en-US" b="1" dirty="0">
              <a:latin typeface="Trebuchet MS" charset="0"/>
              <a:ea typeface="Trebuchet MS" charset="0"/>
              <a:cs typeface="Trebuchet MS" charset="0"/>
            </a:endParaRPr>
          </a:p>
          <a:p>
            <a:endParaRPr lang="en-US" dirty="0">
              <a:latin typeface="Trebuchet MS" charset="0"/>
              <a:ea typeface="Trebuchet MS" charset="0"/>
              <a:cs typeface="Trebuchet MS" charset="0"/>
            </a:endParaRPr>
          </a:p>
        </p:txBody>
      </p:sp>
    </p:spTree>
    <p:extLst>
      <p:ext uri="{BB962C8B-B14F-4D97-AF65-F5344CB8AC3E}">
        <p14:creationId xmlns:p14="http://schemas.microsoft.com/office/powerpoint/2010/main" val="87521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864"/>
            <a:ext cx="10515600" cy="1325563"/>
          </a:xfrm>
        </p:spPr>
        <p:txBody>
          <a:bodyPr/>
          <a:lstStyle/>
          <a:p>
            <a:r>
              <a:rPr lang="en-US" dirty="0" err="1" smtClean="0"/>
              <a:t>Git</a:t>
            </a:r>
            <a:r>
              <a:rPr lang="en-US" dirty="0" smtClean="0"/>
              <a:t> online Tutorials</a:t>
            </a:r>
            <a:endParaRPr lang="en-US" dirty="0"/>
          </a:p>
        </p:txBody>
      </p:sp>
      <p:sp>
        <p:nvSpPr>
          <p:cNvPr id="4" name="TextBox 3"/>
          <p:cNvSpPr txBox="1"/>
          <p:nvPr/>
        </p:nvSpPr>
        <p:spPr>
          <a:xfrm>
            <a:off x="838200" y="1077953"/>
            <a:ext cx="10515600" cy="5909310"/>
          </a:xfrm>
          <a:prstGeom prst="rect">
            <a:avLst/>
          </a:prstGeom>
          <a:noFill/>
        </p:spPr>
        <p:txBody>
          <a:bodyPr wrap="square" rtlCol="0">
            <a:spAutoFit/>
          </a:bodyPr>
          <a:lstStyle/>
          <a:p>
            <a:pPr fontAlgn="ctr"/>
            <a:r>
              <a:rPr lang="en-US" dirty="0"/>
              <a:t> Ry’s Git </a:t>
            </a:r>
            <a:r>
              <a:rPr lang="en-US" dirty="0" smtClean="0"/>
              <a:t>Tutorial</a:t>
            </a:r>
            <a:r>
              <a:rPr lang="en-US" dirty="0"/>
              <a:t/>
            </a:r>
            <a:br>
              <a:rPr lang="en-US" dirty="0"/>
            </a:br>
            <a:r>
              <a:rPr lang="en-US" dirty="0">
                <a:hlinkClick r:id="rId2"/>
              </a:rPr>
              <a:t>http://</a:t>
            </a:r>
            <a:r>
              <a:rPr lang="en-US" dirty="0" smtClean="0">
                <a:hlinkClick r:id="rId2"/>
              </a:rPr>
              <a:t>rypress.com/tutorials/git/the-basics</a:t>
            </a:r>
            <a:r>
              <a:rPr lang="en-US" dirty="0" smtClean="0"/>
              <a:t> </a:t>
            </a:r>
            <a:endParaRPr lang="en-US" dirty="0"/>
          </a:p>
          <a:p>
            <a:endParaRPr lang="en-US" dirty="0"/>
          </a:p>
          <a:p>
            <a:r>
              <a:rPr lang="en-US" dirty="0" smtClean="0"/>
              <a:t>Learn </a:t>
            </a:r>
            <a:r>
              <a:rPr lang="en-US" dirty="0"/>
              <a:t>Version Control with </a:t>
            </a:r>
            <a:r>
              <a:rPr lang="en-US" dirty="0" smtClean="0"/>
              <a:t>Git</a:t>
            </a:r>
            <a:r>
              <a:rPr lang="en-US" dirty="0"/>
              <a:t> </a:t>
            </a:r>
            <a:r>
              <a:rPr lang="en-US" dirty="0" smtClean="0"/>
              <a:t>- A </a:t>
            </a:r>
            <a:r>
              <a:rPr lang="en-US" dirty="0"/>
              <a:t>step-by-step course for the complete </a:t>
            </a:r>
            <a:r>
              <a:rPr lang="en-US" dirty="0" smtClean="0"/>
              <a:t>beginner:</a:t>
            </a:r>
            <a:r>
              <a:rPr lang="en-US" dirty="0"/>
              <a:t/>
            </a:r>
            <a:br>
              <a:rPr lang="en-US" dirty="0"/>
            </a:br>
            <a:r>
              <a:rPr lang="en-US" dirty="0">
                <a:hlinkClick r:id="rId3"/>
              </a:rPr>
              <a:t>https://</a:t>
            </a:r>
            <a:r>
              <a:rPr lang="en-US" dirty="0" smtClean="0">
                <a:hlinkClick r:id="rId3"/>
              </a:rPr>
              <a:t>www.git-tower.com/learn/git/ebook/command-line/basics/why-use-version-control#start</a:t>
            </a:r>
            <a:endParaRPr lang="en-US" dirty="0" smtClean="0"/>
          </a:p>
          <a:p>
            <a:endParaRPr lang="en-US" dirty="0"/>
          </a:p>
          <a:p>
            <a:r>
              <a:rPr lang="en-US" dirty="0"/>
              <a:t>Git Cheat Sheet (Tower</a:t>
            </a:r>
            <a:r>
              <a:rPr lang="en-US" dirty="0" smtClean="0"/>
              <a:t>):</a:t>
            </a:r>
            <a:endParaRPr lang="en-US" dirty="0" smtClean="0">
              <a:hlinkClick r:id="rId4"/>
            </a:endParaRPr>
          </a:p>
          <a:p>
            <a:r>
              <a:rPr lang="en-US" dirty="0" smtClean="0">
                <a:hlinkClick r:id="rId4"/>
              </a:rPr>
              <a:t>http</a:t>
            </a:r>
            <a:r>
              <a:rPr lang="en-US" dirty="0">
                <a:hlinkClick r:id="rId4"/>
              </a:rPr>
              <a:t>://www.git-tower.com/blog/git-cheat-sheet</a:t>
            </a:r>
            <a:r>
              <a:rPr lang="en-US" dirty="0" smtClean="0">
                <a:hlinkClick r:id="rId4"/>
              </a:rPr>
              <a:t>/</a:t>
            </a:r>
            <a:endParaRPr lang="en-US" dirty="0" smtClean="0"/>
          </a:p>
          <a:p>
            <a:endParaRPr lang="en-US" dirty="0"/>
          </a:p>
          <a:p>
            <a:r>
              <a:rPr lang="en-US" dirty="0"/>
              <a:t>The entire Pro </a:t>
            </a:r>
            <a:r>
              <a:rPr lang="en-US" dirty="0" err="1"/>
              <a:t>Git</a:t>
            </a:r>
            <a:r>
              <a:rPr lang="en-US" dirty="0"/>
              <a:t> book, written by Scott Chacon and Ben Straub and published by </a:t>
            </a:r>
            <a:r>
              <a:rPr lang="en-US" dirty="0" err="1"/>
              <a:t>Apress</a:t>
            </a:r>
            <a:r>
              <a:rPr lang="en-US" dirty="0"/>
              <a:t>, is available </a:t>
            </a:r>
            <a:r>
              <a:rPr lang="en-US" dirty="0" smtClean="0"/>
              <a:t>here:</a:t>
            </a:r>
          </a:p>
          <a:p>
            <a:r>
              <a:rPr lang="en-US" dirty="0">
                <a:hlinkClick r:id="rId5"/>
              </a:rPr>
              <a:t>https://</a:t>
            </a:r>
            <a:r>
              <a:rPr lang="en-US" dirty="0" smtClean="0">
                <a:hlinkClick r:id="rId5"/>
              </a:rPr>
              <a:t>git-scm.com/book/en/v2</a:t>
            </a:r>
            <a:r>
              <a:rPr lang="en-US" dirty="0" smtClean="0"/>
              <a:t> </a:t>
            </a:r>
          </a:p>
          <a:p>
            <a:endParaRPr lang="en-US" dirty="0"/>
          </a:p>
          <a:p>
            <a:r>
              <a:rPr lang="en-US" dirty="0" err="1" smtClean="0"/>
              <a:t>Atlassian</a:t>
            </a:r>
            <a:r>
              <a:rPr lang="en-US" dirty="0" smtClean="0"/>
              <a:t> - Getting </a:t>
            </a:r>
            <a:r>
              <a:rPr lang="en-US" dirty="0" err="1" smtClean="0"/>
              <a:t>Git</a:t>
            </a:r>
            <a:r>
              <a:rPr lang="en-US" dirty="0" smtClean="0"/>
              <a:t> Right:</a:t>
            </a:r>
          </a:p>
          <a:p>
            <a:r>
              <a:rPr lang="en-US" dirty="0">
                <a:hlinkClick r:id="rId6"/>
              </a:rPr>
              <a:t>https://</a:t>
            </a:r>
            <a:r>
              <a:rPr lang="en-US" dirty="0" smtClean="0">
                <a:hlinkClick r:id="rId6"/>
              </a:rPr>
              <a:t>www.atlassian.com/git/tutorials/setting-up-a-repository</a:t>
            </a:r>
            <a:r>
              <a:rPr lang="en-US" dirty="0" smtClean="0"/>
              <a:t> </a:t>
            </a:r>
          </a:p>
          <a:p>
            <a:endParaRPr lang="en-US" dirty="0"/>
          </a:p>
          <a:p>
            <a:r>
              <a:rPr lang="en-GB" dirty="0" err="1"/>
              <a:t>GitHub</a:t>
            </a:r>
            <a:r>
              <a:rPr lang="en-GB" dirty="0"/>
              <a:t> Classroom Guide</a:t>
            </a:r>
            <a:endParaRPr lang="en-US" dirty="0">
              <a:hlinkClick r:id="rId7"/>
            </a:endParaRPr>
          </a:p>
          <a:p>
            <a:r>
              <a:rPr lang="en-US" dirty="0">
                <a:hlinkClick r:id="rId7"/>
              </a:rPr>
              <a:t>https://</a:t>
            </a:r>
            <a:r>
              <a:rPr lang="en-US" dirty="0" smtClean="0">
                <a:hlinkClick r:id="rId7"/>
              </a:rPr>
              <a:t>education.github.com/guide</a:t>
            </a:r>
            <a:endParaRPr lang="en-US" dirty="0" smtClean="0"/>
          </a:p>
          <a:p>
            <a:endParaRPr lang="en-US" dirty="0" smtClean="0"/>
          </a:p>
          <a:p>
            <a:r>
              <a:rPr lang="en-US" dirty="0" err="1" smtClean="0"/>
              <a:t>Solent</a:t>
            </a:r>
            <a:r>
              <a:rPr lang="en-US" dirty="0" smtClean="0"/>
              <a:t> Screencast Tutorials – </a:t>
            </a:r>
            <a:r>
              <a:rPr lang="en-US" dirty="0" err="1" smtClean="0"/>
              <a:t>Git</a:t>
            </a:r>
            <a:r>
              <a:rPr lang="en-US" dirty="0" smtClean="0"/>
              <a:t>:</a:t>
            </a:r>
            <a:endParaRPr lang="en-US" dirty="0"/>
          </a:p>
          <a:p>
            <a:r>
              <a:rPr lang="en-US" dirty="0">
                <a:hlinkClick r:id="rId8"/>
              </a:rPr>
              <a:t>https://</a:t>
            </a:r>
            <a:r>
              <a:rPr lang="en-US" dirty="0" smtClean="0">
                <a:hlinkClick r:id="rId8"/>
              </a:rPr>
              <a:t>www.youtube.com/playlist?list=PL-C4a9Qw2_Y73x40s23R8u8RZoUHt9IyL</a:t>
            </a:r>
            <a:r>
              <a:rPr lang="en-US" dirty="0" smtClean="0"/>
              <a:t> </a:t>
            </a:r>
          </a:p>
          <a:p>
            <a:endParaRPr lang="en-US" dirty="0"/>
          </a:p>
        </p:txBody>
      </p:sp>
    </p:spTree>
    <p:extLst>
      <p:ext uri="{BB962C8B-B14F-4D97-AF65-F5344CB8AC3E}">
        <p14:creationId xmlns:p14="http://schemas.microsoft.com/office/powerpoint/2010/main" val="1469227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714" r="-1200" b="12582"/>
          <a:stretch/>
        </p:blipFill>
        <p:spPr>
          <a:xfrm>
            <a:off x="0" y="-12192"/>
            <a:ext cx="12338304" cy="691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304" y="0"/>
            <a:ext cx="9180576" cy="6885432"/>
          </a:xfrm>
          <a:prstGeom prst="rect">
            <a:avLst/>
          </a:prstGeom>
        </p:spPr>
      </p:pic>
    </p:spTree>
    <p:extLst>
      <p:ext uri="{BB962C8B-B14F-4D97-AF65-F5344CB8AC3E}">
        <p14:creationId xmlns:p14="http://schemas.microsoft.com/office/powerpoint/2010/main" val="1062842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p:cNvSpPr/>
          <p:nvPr/>
        </p:nvSpPr>
        <p:spPr>
          <a:xfrm>
            <a:off x="1444486" y="662179"/>
            <a:ext cx="7601623" cy="707886"/>
          </a:xfrm>
          <a:prstGeom prst="rect">
            <a:avLst/>
          </a:prstGeom>
        </p:spPr>
        <p:txBody>
          <a:bodyPr wrap="square">
            <a:spAutoFit/>
          </a:bodyPr>
          <a:lstStyle/>
          <a:p>
            <a:pPr fontAlgn="base"/>
            <a:r>
              <a:rPr lang="en-US" sz="4000" b="1" dirty="0">
                <a:latin typeface="Trebuchet MS" charset="0"/>
                <a:ea typeface="Trebuchet MS" charset="0"/>
                <a:cs typeface="Trebuchet MS" charset="0"/>
              </a:rPr>
              <a:t>Digital Designer</a:t>
            </a:r>
          </a:p>
        </p:txBody>
      </p:sp>
      <p:sp>
        <p:nvSpPr>
          <p:cNvPr id="7" name="Rectangle 6"/>
          <p:cNvSpPr/>
          <p:nvPr/>
        </p:nvSpPr>
        <p:spPr>
          <a:xfrm>
            <a:off x="1046922" y="2157655"/>
            <a:ext cx="10098156" cy="4524315"/>
          </a:xfrm>
          <a:prstGeom prst="rect">
            <a:avLst/>
          </a:prstGeom>
        </p:spPr>
        <p:txBody>
          <a:bodyPr wrap="square">
            <a:spAutoFit/>
          </a:bodyPr>
          <a:lstStyle/>
          <a:p>
            <a:pPr algn="ctr"/>
            <a:r>
              <a:rPr lang="en-US" sz="7200" dirty="0" smtClean="0">
                <a:solidFill>
                  <a:schemeClr val="bg1"/>
                </a:solidFill>
                <a:latin typeface="Trebuchet MS" charset="0"/>
                <a:ea typeface="Trebuchet MS" charset="0"/>
                <a:cs typeface="Trebuchet MS" charset="0"/>
              </a:rPr>
              <a:t>“</a:t>
            </a:r>
            <a:r>
              <a:rPr lang="en-US" sz="7200" dirty="0">
                <a:solidFill>
                  <a:schemeClr val="bg1"/>
                </a:solidFill>
                <a:latin typeface="Trebuchet MS" charset="0"/>
                <a:ea typeface="Trebuchet MS" charset="0"/>
                <a:cs typeface="Trebuchet MS" charset="0"/>
              </a:rPr>
              <a:t>Involved with Open Source projects (and have </a:t>
            </a:r>
            <a:r>
              <a:rPr lang="en-US" sz="7200" dirty="0" smtClean="0">
                <a:solidFill>
                  <a:schemeClr val="bg1"/>
                </a:solidFill>
                <a:latin typeface="Trebuchet MS" charset="0"/>
                <a:ea typeface="Trebuchet MS" charset="0"/>
                <a:cs typeface="Trebuchet MS" charset="0"/>
              </a:rPr>
              <a:t>the </a:t>
            </a:r>
            <a:r>
              <a:rPr lang="en-US" sz="7200" b="1" u="sng" dirty="0" smtClean="0">
                <a:solidFill>
                  <a:schemeClr val="bg1"/>
                </a:solidFill>
                <a:latin typeface="Trebuchet MS" charset="0"/>
                <a:ea typeface="Trebuchet MS" charset="0"/>
                <a:cs typeface="Trebuchet MS" charset="0"/>
              </a:rPr>
              <a:t>GitHub</a:t>
            </a:r>
            <a:r>
              <a:rPr lang="en-US" sz="7200" dirty="0" smtClean="0">
                <a:solidFill>
                  <a:schemeClr val="bg1"/>
                </a:solidFill>
                <a:latin typeface="Trebuchet MS" charset="0"/>
                <a:ea typeface="Trebuchet MS" charset="0"/>
                <a:cs typeface="Trebuchet MS" charset="0"/>
              </a:rPr>
              <a:t> </a:t>
            </a:r>
            <a:r>
              <a:rPr lang="en-US" sz="7200" dirty="0">
                <a:solidFill>
                  <a:schemeClr val="bg1"/>
                </a:solidFill>
                <a:latin typeface="Trebuchet MS" charset="0"/>
                <a:ea typeface="Trebuchet MS" charset="0"/>
                <a:cs typeface="Trebuchet MS" charset="0"/>
              </a:rPr>
              <a:t>profile to prove it</a:t>
            </a:r>
            <a:r>
              <a:rPr lang="en-US" sz="7200" dirty="0" smtClean="0">
                <a:solidFill>
                  <a:schemeClr val="bg1"/>
                </a:solidFill>
                <a:latin typeface="Trebuchet MS" charset="0"/>
                <a:ea typeface="Trebuchet MS" charset="0"/>
                <a:cs typeface="Trebuchet MS" charset="0"/>
              </a:rPr>
              <a:t>)”</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576526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Rectangle 1"/>
          <p:cNvSpPr/>
          <p:nvPr/>
        </p:nvSpPr>
        <p:spPr>
          <a:xfrm>
            <a:off x="1444486" y="662179"/>
            <a:ext cx="7601623" cy="707886"/>
          </a:xfrm>
          <a:prstGeom prst="rect">
            <a:avLst/>
          </a:prstGeom>
        </p:spPr>
        <p:txBody>
          <a:bodyPr wrap="square">
            <a:spAutoFit/>
          </a:bodyPr>
          <a:lstStyle/>
          <a:p>
            <a:r>
              <a:rPr lang="en-US" sz="4000" b="1" dirty="0" smtClean="0">
                <a:latin typeface="Trebuchet MS" charset="0"/>
                <a:ea typeface="Trebuchet MS" charset="0"/>
                <a:cs typeface="Trebuchet MS" charset="0"/>
              </a:rPr>
              <a:t>Front End Web Developer</a:t>
            </a:r>
            <a:endParaRPr lang="en-US" sz="4000" b="1" dirty="0">
              <a:latin typeface="Trebuchet MS" charset="0"/>
              <a:ea typeface="Trebuchet MS" charset="0"/>
              <a:cs typeface="Trebuchet MS" charset="0"/>
            </a:endParaRPr>
          </a:p>
        </p:txBody>
      </p:sp>
      <p:sp>
        <p:nvSpPr>
          <p:cNvPr id="3" name="Rectangle 2"/>
          <p:cNvSpPr/>
          <p:nvPr/>
        </p:nvSpPr>
        <p:spPr>
          <a:xfrm>
            <a:off x="2480266" y="3125064"/>
            <a:ext cx="7231467" cy="2308324"/>
          </a:xfrm>
          <a:prstGeom prst="rect">
            <a:avLst/>
          </a:prstGeom>
        </p:spPr>
        <p:txBody>
          <a:bodyPr wrap="none">
            <a:spAutoFit/>
          </a:bodyPr>
          <a:lstStyle/>
          <a:p>
            <a:pPr algn="ctr"/>
            <a:r>
              <a:rPr lang="en-US" sz="7200" dirty="0" smtClean="0">
                <a:solidFill>
                  <a:schemeClr val="bg1"/>
                </a:solidFill>
                <a:latin typeface="Trebuchet MS" charset="0"/>
                <a:ea typeface="Trebuchet MS" charset="0"/>
                <a:cs typeface="Trebuchet MS" charset="0"/>
              </a:rPr>
              <a:t>“Send us the link</a:t>
            </a:r>
            <a:br>
              <a:rPr lang="en-US" sz="7200" dirty="0" smtClean="0">
                <a:solidFill>
                  <a:schemeClr val="bg1"/>
                </a:solidFill>
                <a:latin typeface="Trebuchet MS" charset="0"/>
                <a:ea typeface="Trebuchet MS" charset="0"/>
                <a:cs typeface="Trebuchet MS" charset="0"/>
              </a:rPr>
            </a:br>
            <a:r>
              <a:rPr lang="en-US" sz="7200" dirty="0" smtClean="0">
                <a:solidFill>
                  <a:schemeClr val="bg1"/>
                </a:solidFill>
                <a:latin typeface="Trebuchet MS" charset="0"/>
                <a:ea typeface="Trebuchet MS" charset="0"/>
                <a:cs typeface="Trebuchet MS" charset="0"/>
              </a:rPr>
              <a:t> to your </a:t>
            </a:r>
            <a:r>
              <a:rPr lang="en-US" sz="7200" b="1" u="sng" dirty="0" smtClean="0">
                <a:solidFill>
                  <a:schemeClr val="bg1"/>
                </a:solidFill>
                <a:latin typeface="Trebuchet MS" charset="0"/>
                <a:ea typeface="Trebuchet MS" charset="0"/>
                <a:cs typeface="Trebuchet MS" charset="0"/>
              </a:rPr>
              <a:t>GitHub</a:t>
            </a:r>
            <a:r>
              <a:rPr lang="en-US" sz="7200" dirty="0" smtClean="0">
                <a:solidFill>
                  <a:schemeClr val="bg1"/>
                </a:solidFill>
                <a:latin typeface="Trebuchet MS" charset="0"/>
                <a:ea typeface="Trebuchet MS" charset="0"/>
                <a:cs typeface="Trebuchet MS" charset="0"/>
              </a:rPr>
              <a:t>”</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2026859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p:cNvSpPr/>
          <p:nvPr/>
        </p:nvSpPr>
        <p:spPr>
          <a:xfrm>
            <a:off x="1444486" y="662179"/>
            <a:ext cx="7601623" cy="707886"/>
          </a:xfrm>
          <a:prstGeom prst="rect">
            <a:avLst/>
          </a:prstGeom>
        </p:spPr>
        <p:txBody>
          <a:bodyPr wrap="square">
            <a:spAutoFit/>
          </a:bodyPr>
          <a:lstStyle/>
          <a:p>
            <a:r>
              <a:rPr lang="en-US" sz="4000" b="1" dirty="0">
                <a:latin typeface="Trebuchet MS" charset="0"/>
                <a:ea typeface="Trebuchet MS" charset="0"/>
                <a:cs typeface="Trebuchet MS" charset="0"/>
              </a:rPr>
              <a:t>PHP Developer</a:t>
            </a:r>
            <a:r>
              <a:rPr lang="en-US" sz="4000" dirty="0">
                <a:latin typeface="Trebuchet MS" charset="0"/>
                <a:ea typeface="Trebuchet MS" charset="0"/>
                <a:cs typeface="Trebuchet MS" charset="0"/>
              </a:rPr>
              <a:t> </a:t>
            </a:r>
          </a:p>
        </p:txBody>
      </p:sp>
      <p:sp>
        <p:nvSpPr>
          <p:cNvPr id="7" name="Rectangle 6"/>
          <p:cNvSpPr/>
          <p:nvPr/>
        </p:nvSpPr>
        <p:spPr>
          <a:xfrm>
            <a:off x="1046922" y="2647986"/>
            <a:ext cx="10098156" cy="3416320"/>
          </a:xfrm>
          <a:prstGeom prst="rect">
            <a:avLst/>
          </a:prstGeom>
        </p:spPr>
        <p:txBody>
          <a:bodyPr wrap="square">
            <a:spAutoFit/>
          </a:bodyPr>
          <a:lstStyle/>
          <a:p>
            <a:pPr algn="ctr"/>
            <a:r>
              <a:rPr lang="en-US" sz="7200" b="1" dirty="0" smtClean="0">
                <a:solidFill>
                  <a:schemeClr val="bg1"/>
                </a:solidFill>
                <a:latin typeface="Trebuchet MS" charset="0"/>
                <a:ea typeface="Trebuchet MS" charset="0"/>
                <a:cs typeface="Trebuchet MS" charset="0"/>
              </a:rPr>
              <a:t>“</a:t>
            </a:r>
            <a:r>
              <a:rPr lang="en-US" sz="7200" dirty="0">
                <a:solidFill>
                  <a:schemeClr val="bg1"/>
                </a:solidFill>
              </a:rPr>
              <a:t>Experience of </a:t>
            </a:r>
            <a:r>
              <a:rPr lang="en-US" sz="7200" dirty="0" smtClean="0">
                <a:solidFill>
                  <a:schemeClr val="bg1"/>
                </a:solidFill>
              </a:rPr>
              <a:t/>
            </a:r>
            <a:br>
              <a:rPr lang="en-US" sz="7200" dirty="0" smtClean="0">
                <a:solidFill>
                  <a:schemeClr val="bg1"/>
                </a:solidFill>
              </a:rPr>
            </a:br>
            <a:r>
              <a:rPr lang="en-US" sz="7200" dirty="0" smtClean="0">
                <a:solidFill>
                  <a:schemeClr val="bg1"/>
                </a:solidFill>
              </a:rPr>
              <a:t>version control</a:t>
            </a:r>
            <a:br>
              <a:rPr lang="en-US" sz="7200" dirty="0" smtClean="0">
                <a:solidFill>
                  <a:schemeClr val="bg1"/>
                </a:solidFill>
              </a:rPr>
            </a:br>
            <a:r>
              <a:rPr lang="en-US" sz="7200" dirty="0" smtClean="0">
                <a:solidFill>
                  <a:schemeClr val="bg1"/>
                </a:solidFill>
              </a:rPr>
              <a:t> </a:t>
            </a:r>
            <a:r>
              <a:rPr lang="en-US" sz="7200" dirty="0">
                <a:solidFill>
                  <a:schemeClr val="bg1"/>
                </a:solidFill>
              </a:rPr>
              <a:t>software, such as </a:t>
            </a:r>
            <a:r>
              <a:rPr lang="en-US" sz="7200" b="1" u="sng" dirty="0" err="1" smtClean="0">
                <a:solidFill>
                  <a:schemeClr val="bg1"/>
                </a:solidFill>
              </a:rPr>
              <a:t>Git</a:t>
            </a:r>
            <a:r>
              <a:rPr lang="en-US" sz="7200" dirty="0" smtClean="0">
                <a:solidFill>
                  <a:schemeClr val="bg1"/>
                </a:solidFill>
                <a:latin typeface="Trebuchet MS" charset="0"/>
                <a:ea typeface="Trebuchet MS" charset="0"/>
                <a:cs typeface="Trebuchet MS" charset="0"/>
              </a:rPr>
              <a:t>”</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8401425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3075</TotalTime>
  <Words>1024</Words>
  <Application>Microsoft Macintosh PowerPoint</Application>
  <PresentationFormat>Widescreen</PresentationFormat>
  <Paragraphs>176</Paragraphs>
  <Slides>55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Calibri Light</vt:lpstr>
      <vt:lpstr>Trebuchet MS</vt:lpstr>
      <vt:lpstr>Arial</vt:lpstr>
      <vt:lpstr>Arial</vt:lpstr>
      <vt:lpstr>Office Theme</vt:lpstr>
      <vt:lpstr>PowerPoint Presentation</vt:lpstr>
      <vt:lpstr>PowerPoint Presentation</vt:lpstr>
      <vt:lpstr>Overview</vt:lpstr>
      <vt:lpstr>What we will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https://git-scm.com/downloads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Command Line or GUI?</vt:lpstr>
      <vt:lpstr>Command Line or GUI?</vt:lpstr>
      <vt:lpstr>PowerPoint Presentation</vt:lpstr>
      <vt:lpstr>PowerPoint Presentation</vt:lpstr>
      <vt:lpstr>PowerPoint Presentation</vt:lpstr>
      <vt:lpstr>Git Glossary</vt:lpstr>
      <vt:lpstr>Git Glossary</vt:lpstr>
      <vt:lpstr>Git Glossary</vt:lpstr>
      <vt:lpstr>Git online Tutorials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Reid</dc:creator>
  <cp:lastModifiedBy>Joe Appleton</cp:lastModifiedBy>
  <cp:revision>124</cp:revision>
  <dcterms:created xsi:type="dcterms:W3CDTF">2015-11-08T17:40:21Z</dcterms:created>
  <dcterms:modified xsi:type="dcterms:W3CDTF">2017-02-07T07:06:00Z</dcterms:modified>
</cp:coreProperties>
</file>